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2" r:id="rId5"/>
    <p:sldId id="274" r:id="rId6"/>
    <p:sldId id="275" r:id="rId7"/>
    <p:sldId id="280" r:id="rId8"/>
    <p:sldId id="277" r:id="rId9"/>
    <p:sldId id="258" r:id="rId10"/>
    <p:sldId id="259" r:id="rId11"/>
    <p:sldId id="260" r:id="rId12"/>
    <p:sldId id="261" r:id="rId13"/>
    <p:sldId id="262" r:id="rId14"/>
    <p:sldId id="281" r:id="rId15"/>
    <p:sldId id="264" r:id="rId16"/>
    <p:sldId id="265" r:id="rId17"/>
    <p:sldId id="266" r:id="rId18"/>
    <p:sldId id="267" r:id="rId19"/>
    <p:sldId id="268" r:id="rId20"/>
    <p:sldId id="279" r:id="rId21"/>
    <p:sldId id="276" r:id="rId22"/>
    <p:sldId id="269" r:id="rId23"/>
    <p:sldId id="270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51023502#sub_id=2170800" TargetMode="External"/><Relationship Id="rId2" Type="http://schemas.openxmlformats.org/officeDocument/2006/relationships/hyperlink" Target="https://online.zakon.kz/Document/?doc_id=51023502#sub_id=216020100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6201894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6-дәріс</a:t>
            </a:r>
            <a:b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Лизинг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ұйымдарына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718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Мәмілені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мақсаттағы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жалдау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тану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/>
              <a:t>қаржылық</a:t>
            </a:r>
            <a:r>
              <a:rPr lang="ru-RU" dirty="0"/>
              <a:t> лизинг </a:t>
            </a:r>
            <a:r>
              <a:rPr lang="ru-RU" dirty="0" err="1"/>
              <a:t>шарты</a:t>
            </a:r>
            <a:r>
              <a:rPr lang="ru-RU" dirty="0"/>
              <a:t> «</a:t>
            </a:r>
            <a:r>
              <a:rPr lang="ru-RU" dirty="0" err="1"/>
              <a:t>Қаржылық</a:t>
            </a:r>
            <a:r>
              <a:rPr lang="ru-RU" dirty="0"/>
              <a:t> лизинг </a:t>
            </a:r>
            <a:r>
              <a:rPr lang="ru-RU" dirty="0" err="1"/>
              <a:t>туралы</a:t>
            </a:r>
            <a:r>
              <a:rPr lang="ru-RU" dirty="0"/>
              <a:t>»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Заңына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, </a:t>
            </a:r>
            <a:r>
              <a:rPr lang="ru-RU" dirty="0" err="1"/>
              <a:t>мәмілені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лизинг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лизинг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заңда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өлшемдер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54084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</a:t>
            </a:r>
            <a:r>
              <a:rPr lang="ru-RU" dirty="0" err="1"/>
              <a:t>амортизацияға</a:t>
            </a:r>
            <a:r>
              <a:rPr lang="ru-RU" dirty="0"/>
              <a:t> </a:t>
            </a:r>
            <a:r>
              <a:rPr lang="ru-RU" dirty="0" err="1"/>
              <a:t>жататын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</a:t>
            </a:r>
            <a:r>
              <a:rPr lang="ru-RU" dirty="0"/>
              <a:t> лизинг </a:t>
            </a:r>
            <a:r>
              <a:rPr lang="ru-RU" dirty="0" err="1"/>
              <a:t>заты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 (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мақсатында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мерзімі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жылдан</a:t>
            </a:r>
            <a:r>
              <a:rPr lang="ru-RU" dirty="0"/>
              <a:t> </a:t>
            </a:r>
            <a:r>
              <a:rPr lang="ru-RU" dirty="0" err="1"/>
              <a:t>асатын</a:t>
            </a:r>
            <a:r>
              <a:rPr lang="ru-RU" dirty="0"/>
              <a:t> </a:t>
            </a:r>
            <a:r>
              <a:rPr lang="ru-RU" dirty="0" err="1"/>
              <a:t>материалдық</a:t>
            </a:r>
            <a:r>
              <a:rPr lang="ru-RU" dirty="0"/>
              <a:t> </a:t>
            </a:r>
            <a:r>
              <a:rPr lang="ru-RU" dirty="0" err="1"/>
              <a:t>активтер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құны</a:t>
            </a:r>
            <a:r>
              <a:rPr lang="ru-RU" dirty="0"/>
              <a:t> 50 АЕК -</a:t>
            </a:r>
            <a:r>
              <a:rPr lang="ru-RU" dirty="0" err="1"/>
              <a:t>тен</a:t>
            </a:r>
            <a:r>
              <a:rPr lang="ru-RU" dirty="0"/>
              <a:t> </a:t>
            </a:r>
            <a:r>
              <a:rPr lang="ru-RU" dirty="0" err="1"/>
              <a:t>асады</a:t>
            </a:r>
            <a:r>
              <a:rPr lang="ru-RU" dirty="0"/>
              <a:t>) </a:t>
            </a:r>
            <a:r>
              <a:rPr lang="ru-RU" dirty="0" err="1"/>
              <a:t>тиісті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республикалық</a:t>
            </a:r>
            <a:r>
              <a:rPr lang="ru-RU" dirty="0"/>
              <a:t> бюджет</a:t>
            </a:r>
          </a:p>
        </p:txBody>
      </p:sp>
    </p:spTree>
    <p:extLst>
      <p:ext uri="{BB962C8B-B14F-4D97-AF65-F5344CB8AC3E}">
        <p14:creationId xmlns:p14="http://schemas.microsoft.com/office/powerpoint/2010/main" val="1917024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/>
              <a:t>Жоғарыда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 </a:t>
            </a:r>
            <a:r>
              <a:rPr lang="ru-RU" dirty="0" err="1"/>
              <a:t>талаптарға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келмейтін</a:t>
            </a:r>
            <a:r>
              <a:rPr lang="ru-RU" dirty="0"/>
              <a:t> </a:t>
            </a:r>
            <a:r>
              <a:rPr lang="ru-RU" dirty="0" err="1"/>
              <a:t>лизингтік</a:t>
            </a:r>
            <a:r>
              <a:rPr lang="ru-RU" dirty="0"/>
              <a:t> </a:t>
            </a:r>
            <a:r>
              <a:rPr lang="ru-RU" dirty="0" err="1"/>
              <a:t>операциялар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лизинг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кодексінде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мақсаттарға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жалдау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танылмайды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0661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амортизацияланбайтын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жерді</a:t>
            </a:r>
            <a:r>
              <a:rPr lang="ru-RU" dirty="0"/>
              <a:t> </a:t>
            </a:r>
            <a:r>
              <a:rPr lang="ru-RU" dirty="0" err="1"/>
              <a:t>жалға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мақсатында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жалдау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танылмайды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Қаржылық</a:t>
            </a:r>
            <a:r>
              <a:rPr lang="ru-RU" dirty="0" smtClean="0"/>
              <a:t> </a:t>
            </a:r>
            <a:r>
              <a:rPr lang="ru-RU" dirty="0"/>
              <a:t>лизинг </a:t>
            </a:r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 мен ҚҚС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ерекшеліктеріне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123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жалдау</a:t>
            </a:r>
            <a:r>
              <a:rPr lang="ru-RU" dirty="0"/>
              <a:t> </a:t>
            </a:r>
            <a:r>
              <a:rPr lang="ru-RU" dirty="0" err="1"/>
              <a:t>шартының</a:t>
            </a:r>
            <a:r>
              <a:rPr lang="ru-RU" dirty="0"/>
              <a:t> </a:t>
            </a:r>
            <a:r>
              <a:rPr lang="ru-RU" dirty="0" err="1"/>
              <a:t>тараптары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қарастырады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ҚР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лизинг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лизингке</a:t>
            </a:r>
            <a:r>
              <a:rPr lang="ru-RU" dirty="0"/>
              <a:t> </a:t>
            </a:r>
            <a:r>
              <a:rPr lang="ru-RU" dirty="0" err="1"/>
              <a:t>төленетін</a:t>
            </a:r>
            <a:r>
              <a:rPr lang="ru-RU" dirty="0"/>
              <a:t> </a:t>
            </a:r>
            <a:r>
              <a:rPr lang="ru-RU" dirty="0" err="1"/>
              <a:t>сыйақы</a:t>
            </a:r>
            <a:r>
              <a:rPr lang="ru-RU" dirty="0"/>
              <a:t> </a:t>
            </a:r>
            <a:r>
              <a:rPr lang="ru-RU" dirty="0" err="1"/>
              <a:t>сомасын</a:t>
            </a:r>
            <a:r>
              <a:rPr lang="ru-RU" dirty="0"/>
              <a:t> </a:t>
            </a:r>
            <a:r>
              <a:rPr lang="ru-RU" dirty="0" err="1"/>
              <a:t>шегеру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табысты</a:t>
            </a:r>
            <a:r>
              <a:rPr lang="ru-RU" dirty="0"/>
              <a:t> </a:t>
            </a:r>
            <a:r>
              <a:rPr lang="ru-RU" dirty="0" err="1"/>
              <a:t>азайтуға</a:t>
            </a:r>
            <a:r>
              <a:rPr lang="ru-RU" dirty="0"/>
              <a:t> </a:t>
            </a:r>
            <a:r>
              <a:rPr lang="ru-RU" dirty="0" err="1"/>
              <a:t>құқылы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Қаржылық</a:t>
            </a:r>
            <a:r>
              <a:rPr lang="ru-RU" dirty="0" smtClean="0"/>
              <a:t> </a:t>
            </a:r>
            <a:r>
              <a:rPr lang="ru-RU" dirty="0"/>
              <a:t>лизинг </a:t>
            </a:r>
            <a:r>
              <a:rPr lang="ru-RU" dirty="0" err="1"/>
              <a:t>бойынша</a:t>
            </a:r>
            <a:r>
              <a:rPr lang="ru-RU" dirty="0"/>
              <a:t> лизинг </a:t>
            </a:r>
            <a:r>
              <a:rPr lang="ru-RU" dirty="0" err="1"/>
              <a:t>берушіге</a:t>
            </a:r>
            <a:r>
              <a:rPr lang="ru-RU" dirty="0"/>
              <a:t> </a:t>
            </a:r>
            <a:r>
              <a:rPr lang="ru-RU" dirty="0" err="1"/>
              <a:t>төленетін</a:t>
            </a:r>
            <a:r>
              <a:rPr lang="ru-RU" dirty="0"/>
              <a:t> </a:t>
            </a:r>
            <a:r>
              <a:rPr lang="ru-RU" dirty="0" err="1"/>
              <a:t>төлемдер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көзінен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салынбайды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жалдау</a:t>
            </a:r>
            <a:r>
              <a:rPr lang="ru-RU" dirty="0"/>
              <a:t> </a:t>
            </a:r>
            <a:r>
              <a:rPr lang="ru-RU" dirty="0" err="1"/>
              <a:t>шарты</a:t>
            </a:r>
            <a:r>
              <a:rPr lang="ru-RU" dirty="0"/>
              <a:t> лизинг </a:t>
            </a:r>
            <a:r>
              <a:rPr lang="ru-RU" dirty="0" err="1"/>
              <a:t>алушының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қарастырылғандықтан</a:t>
            </a:r>
            <a:r>
              <a:rPr lang="ru-RU" dirty="0"/>
              <a:t>, лизинг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құралдардың</a:t>
            </a:r>
            <a:r>
              <a:rPr lang="ru-RU" dirty="0"/>
              <a:t> </a:t>
            </a:r>
            <a:r>
              <a:rPr lang="ru-RU" dirty="0" err="1"/>
              <a:t>иесі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қарастырылады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Жалға</a:t>
            </a:r>
            <a:r>
              <a:rPr lang="ru-RU" dirty="0" smtClean="0"/>
              <a:t>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лизинг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құралдардың</a:t>
            </a:r>
            <a:r>
              <a:rPr lang="ru-RU" dirty="0"/>
              <a:t> </a:t>
            </a:r>
            <a:r>
              <a:rPr lang="ru-RU" dirty="0" err="1"/>
              <a:t>құнын</a:t>
            </a:r>
            <a:r>
              <a:rPr lang="ru-RU" dirty="0"/>
              <a:t> </a:t>
            </a:r>
            <a:r>
              <a:rPr lang="ru-RU" dirty="0" err="1"/>
              <a:t>шегеру</a:t>
            </a:r>
            <a:r>
              <a:rPr lang="ru-RU" dirty="0"/>
              <a:t> (</a:t>
            </a:r>
            <a:r>
              <a:rPr lang="ru-RU" dirty="0" err="1"/>
              <a:t>амортизациялық</a:t>
            </a:r>
            <a:r>
              <a:rPr lang="ru-RU" dirty="0"/>
              <a:t> </a:t>
            </a:r>
            <a:r>
              <a:rPr lang="ru-RU" dirty="0" err="1"/>
              <a:t>аударымдарды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)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табысты</a:t>
            </a:r>
            <a:r>
              <a:rPr lang="ru-RU" dirty="0"/>
              <a:t> </a:t>
            </a:r>
            <a:r>
              <a:rPr lang="ru-RU" dirty="0" err="1"/>
              <a:t>төмендетуге</a:t>
            </a:r>
            <a:r>
              <a:rPr lang="ru-RU" dirty="0"/>
              <a:t> </a:t>
            </a:r>
            <a:r>
              <a:rPr lang="ru-RU" dirty="0" err="1"/>
              <a:t>құқылы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4980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 </a:t>
            </a:r>
            <a:r>
              <a:rPr lang="ru-RU" dirty="0" smtClean="0"/>
              <a:t>(КТС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/>
              <a:t>салу </a:t>
            </a:r>
            <a:r>
              <a:rPr lang="ru-RU" dirty="0" err="1"/>
              <a:t>объектілері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төлем</a:t>
            </a:r>
            <a:r>
              <a:rPr lang="ru-RU" dirty="0"/>
              <a:t> </a:t>
            </a:r>
            <a:r>
              <a:rPr lang="ru-RU" dirty="0" err="1"/>
              <a:t>көзінен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мекеме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істейтін</a:t>
            </a:r>
            <a:r>
              <a:rPr lang="ru-RU" dirty="0"/>
              <a:t> резидент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таза </a:t>
            </a:r>
            <a:r>
              <a:rPr lang="ru-RU" dirty="0" err="1"/>
              <a:t>табысы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кодексінің</a:t>
            </a:r>
            <a:r>
              <a:rPr lang="ru-RU" dirty="0"/>
              <a:t> 91 </a:t>
            </a:r>
            <a:r>
              <a:rPr lang="ru-RU" dirty="0" err="1"/>
              <a:t>және</a:t>
            </a:r>
            <a:r>
              <a:rPr lang="ru-RU" dirty="0"/>
              <a:t> 122 -</a:t>
            </a:r>
            <a:r>
              <a:rPr lang="ru-RU" dirty="0" err="1"/>
              <a:t>баптарына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кірістерді</a:t>
            </a:r>
            <a:r>
              <a:rPr lang="ru-RU" dirty="0"/>
              <a:t> </a:t>
            </a:r>
            <a:r>
              <a:rPr lang="ru-RU" dirty="0" err="1"/>
              <a:t>түзету</a:t>
            </a:r>
            <a:r>
              <a:rPr lang="ru-RU" dirty="0"/>
              <a:t> мен </a:t>
            </a:r>
            <a:r>
              <a:rPr lang="ru-RU" dirty="0" err="1"/>
              <a:t>шегерімдерді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кодексінде</a:t>
            </a:r>
            <a:r>
              <a:rPr lang="ru-RU" dirty="0"/>
              <a:t> </a:t>
            </a:r>
            <a:r>
              <a:rPr lang="ru-RU" dirty="0" err="1"/>
              <a:t>көзделген</a:t>
            </a:r>
            <a:r>
              <a:rPr lang="ru-RU" dirty="0"/>
              <a:t> </a:t>
            </a:r>
            <a:r>
              <a:rPr lang="ru-RU" dirty="0" err="1"/>
              <a:t>жиынтық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пен </a:t>
            </a:r>
            <a:r>
              <a:rPr lang="ru-RU" dirty="0" err="1"/>
              <a:t>шегерімдер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айырмашылық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ставкасы</a:t>
            </a:r>
            <a:r>
              <a:rPr lang="ru-RU" dirty="0"/>
              <a:t> </a:t>
            </a:r>
            <a:r>
              <a:rPr lang="ru-RU" dirty="0" smtClean="0"/>
              <a:t>20</a:t>
            </a:r>
            <a:r>
              <a:rPr lang="ru-RU" dirty="0"/>
              <a:t>% </a:t>
            </a:r>
            <a:r>
              <a:rPr lang="ru-RU" dirty="0" err="1"/>
              <a:t>деңгейінде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582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ru-RU" dirty="0" err="1"/>
              <a:t>Жалға</a:t>
            </a:r>
            <a:r>
              <a:rPr lang="ru-RU" dirty="0"/>
              <a:t> </a:t>
            </a:r>
            <a:r>
              <a:rPr lang="ru-RU" dirty="0" err="1"/>
              <a:t>алушыдағы</a:t>
            </a:r>
            <a:r>
              <a:rPr lang="ru-RU" dirty="0"/>
              <a:t> </a:t>
            </a:r>
            <a:r>
              <a:rPr lang="ru-RU" dirty="0" smtClean="0"/>
              <a:t>КТС</a:t>
            </a:r>
          </a:p>
          <a:p>
            <a:r>
              <a:rPr lang="ru-RU" dirty="0" err="1" smtClean="0"/>
              <a:t>Қаржылық</a:t>
            </a:r>
            <a:r>
              <a:rPr lang="ru-RU" dirty="0" smtClean="0"/>
              <a:t> </a:t>
            </a:r>
            <a:r>
              <a:rPr lang="ru-RU" dirty="0"/>
              <a:t>лизинг </a:t>
            </a:r>
            <a:r>
              <a:rPr lang="ru-RU" dirty="0" err="1"/>
              <a:t>шарты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лизинг </a:t>
            </a:r>
            <a:r>
              <a:rPr lang="ru-RU" dirty="0" err="1"/>
              <a:t>берушіге</a:t>
            </a:r>
            <a:r>
              <a:rPr lang="ru-RU" dirty="0"/>
              <a:t> </a:t>
            </a:r>
            <a:r>
              <a:rPr lang="ru-RU" dirty="0" err="1"/>
              <a:t>төленетін</a:t>
            </a:r>
            <a:r>
              <a:rPr lang="ru-RU" dirty="0"/>
              <a:t> </a:t>
            </a:r>
            <a:r>
              <a:rPr lang="ru-RU" dirty="0" err="1"/>
              <a:t>сыйақының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лизинг </a:t>
            </a:r>
            <a:r>
              <a:rPr lang="ru-RU" dirty="0" err="1"/>
              <a:t>алушының</a:t>
            </a:r>
            <a:r>
              <a:rPr lang="ru-RU" dirty="0"/>
              <a:t> </a:t>
            </a:r>
            <a:r>
              <a:rPr lang="ru-RU" dirty="0" err="1"/>
              <a:t>ұстау</a:t>
            </a:r>
            <a:r>
              <a:rPr lang="ru-RU" dirty="0"/>
              <a:t> </a:t>
            </a:r>
            <a:r>
              <a:rPr lang="ru-RU" dirty="0" err="1"/>
              <a:t>тәртібі</a:t>
            </a:r>
            <a:r>
              <a:rPr lang="ru-RU" dirty="0"/>
              <a:t> </a:t>
            </a:r>
            <a:r>
              <a:rPr lang="ru-RU" dirty="0" err="1"/>
              <a:t>лизингтік</a:t>
            </a:r>
            <a:r>
              <a:rPr lang="ru-RU" dirty="0"/>
              <a:t> </a:t>
            </a:r>
            <a:r>
              <a:rPr lang="ru-RU" dirty="0" err="1"/>
              <a:t>компанияға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несиелер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сыйақыны</a:t>
            </a:r>
            <a:r>
              <a:rPr lang="ru-RU" dirty="0"/>
              <a:t> </a:t>
            </a:r>
            <a:r>
              <a:rPr lang="ru-RU" dirty="0" err="1"/>
              <a:t>шегерудің</a:t>
            </a:r>
            <a:r>
              <a:rPr lang="ru-RU" dirty="0"/>
              <a:t> </a:t>
            </a:r>
            <a:r>
              <a:rPr lang="ru-RU" dirty="0" err="1"/>
              <a:t>жоғарыдағы</a:t>
            </a:r>
            <a:r>
              <a:rPr lang="ru-RU" dirty="0"/>
              <a:t> </a:t>
            </a:r>
            <a:r>
              <a:rPr lang="ru-RU" dirty="0" err="1"/>
              <a:t>тәртібіне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840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есепте</a:t>
            </a:r>
            <a:r>
              <a:rPr lang="ru-RU" dirty="0"/>
              <a:t> </a:t>
            </a:r>
            <a:r>
              <a:rPr lang="ru-RU" dirty="0" err="1"/>
              <a:t>лизингтік</a:t>
            </a:r>
            <a:r>
              <a:rPr lang="ru-RU" dirty="0"/>
              <a:t> </a:t>
            </a:r>
            <a:r>
              <a:rPr lang="ru-RU" dirty="0" err="1"/>
              <a:t>активті</a:t>
            </a:r>
            <a:r>
              <a:rPr lang="ru-RU" dirty="0"/>
              <a:t> </a:t>
            </a:r>
            <a:r>
              <a:rPr lang="ru-RU" dirty="0" err="1"/>
              <a:t>жалға</a:t>
            </a:r>
            <a:r>
              <a:rPr lang="ru-RU" dirty="0"/>
              <a:t>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 (лизинг </a:t>
            </a:r>
            <a:r>
              <a:rPr lang="ru-RU" dirty="0" err="1"/>
              <a:t>алушының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активтерінің</a:t>
            </a:r>
            <a:r>
              <a:rPr lang="ru-RU" dirty="0"/>
              <a:t> </a:t>
            </a:r>
            <a:r>
              <a:rPr lang="ru-RU" dirty="0" err="1"/>
              <a:t>кіші</a:t>
            </a:r>
            <a:r>
              <a:rPr lang="ru-RU" dirty="0"/>
              <a:t> </a:t>
            </a:r>
            <a:r>
              <a:rPr lang="ru-RU" dirty="0" err="1"/>
              <a:t>тобының</a:t>
            </a:r>
            <a:r>
              <a:rPr lang="ru-RU" dirty="0"/>
              <a:t> </a:t>
            </a:r>
            <a:r>
              <a:rPr lang="ru-RU" dirty="0" err="1"/>
              <a:t>құндық</a:t>
            </a:r>
            <a:r>
              <a:rPr lang="ru-RU" dirty="0"/>
              <a:t> </a:t>
            </a:r>
            <a:r>
              <a:rPr lang="ru-RU" dirty="0" err="1"/>
              <a:t>балансына</a:t>
            </a:r>
            <a:r>
              <a:rPr lang="ru-RU" dirty="0"/>
              <a:t> </a:t>
            </a:r>
            <a:r>
              <a:rPr lang="ru-RU" dirty="0" err="1"/>
              <a:t>қосылады</a:t>
            </a:r>
            <a:r>
              <a:rPr lang="ru-RU" dirty="0"/>
              <a:t>). </a:t>
            </a:r>
            <a:r>
              <a:rPr lang="ru-RU" dirty="0" err="1"/>
              <a:t>Сәйкесінше</a:t>
            </a:r>
            <a:r>
              <a:rPr lang="ru-RU" dirty="0"/>
              <a:t>, </a:t>
            </a:r>
            <a:r>
              <a:rPr lang="ru-RU" dirty="0" err="1"/>
              <a:t>лизингтік</a:t>
            </a:r>
            <a:r>
              <a:rPr lang="ru-RU" dirty="0"/>
              <a:t> </a:t>
            </a:r>
            <a:r>
              <a:rPr lang="ru-RU" dirty="0" err="1"/>
              <a:t>активтің</a:t>
            </a:r>
            <a:r>
              <a:rPr lang="ru-RU" dirty="0"/>
              <a:t> </a:t>
            </a:r>
            <a:r>
              <a:rPr lang="ru-RU" dirty="0" err="1"/>
              <a:t>құны</a:t>
            </a:r>
            <a:r>
              <a:rPr lang="ru-RU" dirty="0"/>
              <a:t> лизинг </a:t>
            </a:r>
            <a:r>
              <a:rPr lang="ru-RU" dirty="0" err="1"/>
              <a:t>алушыдан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кодексінде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нормаларға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амортизациялық</a:t>
            </a:r>
            <a:r>
              <a:rPr lang="ru-RU" dirty="0"/>
              <a:t> </a:t>
            </a:r>
            <a:r>
              <a:rPr lang="ru-RU" dirty="0" err="1"/>
              <a:t>аударымдар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ұсталады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лизинг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территориясында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амортизацияның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еселенген</a:t>
            </a:r>
            <a:r>
              <a:rPr lang="ru-RU" dirty="0"/>
              <a:t> </a:t>
            </a:r>
            <a:r>
              <a:rPr lang="ru-RU" dirty="0" err="1"/>
              <a:t>мөлшерлемесі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рет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істеп</a:t>
            </a:r>
            <a:r>
              <a:rPr lang="ru-RU" dirty="0"/>
              <a:t> </a:t>
            </a:r>
            <a:r>
              <a:rPr lang="ru-RU" dirty="0" err="1"/>
              <a:t>тұрған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құралдарды</a:t>
            </a:r>
            <a:r>
              <a:rPr lang="ru-RU" dirty="0"/>
              <a:t> </a:t>
            </a:r>
            <a:r>
              <a:rPr lang="ru-RU" dirty="0" err="1"/>
              <a:t>есептеуге</a:t>
            </a:r>
            <a:r>
              <a:rPr lang="ru-RU" dirty="0"/>
              <a:t> </a:t>
            </a:r>
            <a:r>
              <a:rPr lang="ru-RU" dirty="0" err="1"/>
              <a:t>құқылы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7854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Преференциялар</a:t>
            </a:r>
            <a:r>
              <a:rPr lang="ru-RU" dirty="0"/>
              <a:t> инвестор мен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</a:t>
            </a:r>
            <a:r>
              <a:rPr lang="ru-RU" dirty="0"/>
              <a:t> Индустрия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министрлігінің</a:t>
            </a:r>
            <a:r>
              <a:rPr lang="ru-RU" dirty="0"/>
              <a:t> </a:t>
            </a:r>
            <a:r>
              <a:rPr lang="ru-RU" dirty="0" err="1"/>
              <a:t>Инвестициялар</a:t>
            </a:r>
            <a:r>
              <a:rPr lang="ru-RU" dirty="0"/>
              <a:t> </a:t>
            </a:r>
            <a:r>
              <a:rPr lang="ru-RU" dirty="0" err="1"/>
              <a:t>комитеті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шартта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 </a:t>
            </a:r>
            <a:r>
              <a:rPr lang="ru-RU" dirty="0" err="1"/>
              <a:t>мерзімге</a:t>
            </a:r>
            <a:r>
              <a:rPr lang="ru-RU" dirty="0"/>
              <a:t> </a:t>
            </a:r>
            <a:r>
              <a:rPr lang="ru-RU" dirty="0" err="1"/>
              <a:t>беріледі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5 </a:t>
            </a:r>
            <a:r>
              <a:rPr lang="ru-RU" dirty="0" err="1"/>
              <a:t>жылдан</a:t>
            </a:r>
            <a:r>
              <a:rPr lang="ru-RU" dirty="0"/>
              <a:t> </a:t>
            </a:r>
            <a:r>
              <a:rPr lang="ru-RU" dirty="0" err="1"/>
              <a:t>аспайтын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жоба</a:t>
            </a:r>
            <a:r>
              <a:rPr lang="ru-RU" dirty="0"/>
              <a:t> </a:t>
            </a:r>
            <a:r>
              <a:rPr lang="ru-RU" dirty="0" err="1"/>
              <a:t>аясында</a:t>
            </a:r>
            <a:r>
              <a:rPr lang="ru-RU" dirty="0"/>
              <a:t> </a:t>
            </a:r>
            <a:r>
              <a:rPr lang="ru-RU" dirty="0" err="1"/>
              <a:t>пайдалануға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мүлік</a:t>
            </a:r>
            <a:r>
              <a:rPr lang="ru-RU" dirty="0"/>
              <a:t> </a:t>
            </a:r>
            <a:r>
              <a:rPr lang="ru-RU" dirty="0" err="1"/>
              <a:t>салығынан</a:t>
            </a:r>
            <a:r>
              <a:rPr lang="ru-RU" dirty="0"/>
              <a:t> </a:t>
            </a:r>
            <a:r>
              <a:rPr lang="ru-RU" dirty="0" err="1"/>
              <a:t>босату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салығынан</a:t>
            </a:r>
            <a:r>
              <a:rPr lang="ru-RU" dirty="0"/>
              <a:t> </a:t>
            </a:r>
            <a:r>
              <a:rPr lang="ru-RU" dirty="0" err="1"/>
              <a:t>босату</a:t>
            </a:r>
            <a:r>
              <a:rPr lang="ru-RU" dirty="0"/>
              <a:t> -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жобаны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пайдаланылған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учаскелері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жоба</a:t>
            </a:r>
            <a:r>
              <a:rPr lang="ru-RU" dirty="0"/>
              <a:t> </a:t>
            </a:r>
            <a:r>
              <a:rPr lang="ru-RU" dirty="0" err="1"/>
              <a:t>аясында</a:t>
            </a:r>
            <a:r>
              <a:rPr lang="ru-RU" dirty="0"/>
              <a:t> </a:t>
            </a:r>
            <a:r>
              <a:rPr lang="ru-RU" dirty="0" err="1"/>
              <a:t>пайдалануға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құралдардың</a:t>
            </a:r>
            <a:r>
              <a:rPr lang="ru-RU" dirty="0"/>
              <a:t> </a:t>
            </a:r>
            <a:r>
              <a:rPr lang="ru-RU" dirty="0" err="1"/>
              <a:t>құнын</a:t>
            </a:r>
            <a:r>
              <a:rPr lang="ru-RU" dirty="0"/>
              <a:t> </a:t>
            </a:r>
            <a:r>
              <a:rPr lang="ru-RU" dirty="0" err="1"/>
              <a:t>артықшылық</a:t>
            </a:r>
            <a:r>
              <a:rPr lang="ru-RU" dirty="0"/>
              <a:t> </a:t>
            </a:r>
            <a:r>
              <a:rPr lang="ru-RU" dirty="0" err="1"/>
              <a:t>мерзімі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тең</a:t>
            </a:r>
            <a:r>
              <a:rPr lang="ru-RU" dirty="0"/>
              <a:t> </a:t>
            </a:r>
            <a:r>
              <a:rPr lang="ru-RU" dirty="0" err="1"/>
              <a:t>үлестерге</a:t>
            </a:r>
            <a:r>
              <a:rPr lang="ru-RU" dirty="0"/>
              <a:t> </a:t>
            </a:r>
            <a:r>
              <a:rPr lang="ru-RU" dirty="0" err="1"/>
              <a:t>шегерімге</a:t>
            </a:r>
            <a:r>
              <a:rPr lang="ru-RU" dirty="0"/>
              <a:t> </a:t>
            </a:r>
            <a:r>
              <a:rPr lang="ru-RU" dirty="0" err="1"/>
              <a:t>жатқызу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8554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 (ҚҚС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салынатын</a:t>
            </a:r>
            <a:r>
              <a:rPr lang="ru-RU" dirty="0"/>
              <a:t> ҚҚС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айналым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ҚҚС </a:t>
            </a:r>
            <a:r>
              <a:rPr lang="ru-RU" dirty="0" err="1"/>
              <a:t>төлеуден</a:t>
            </a:r>
            <a:r>
              <a:rPr lang="ru-RU" dirty="0"/>
              <a:t> </a:t>
            </a:r>
            <a:r>
              <a:rPr lang="ru-RU" dirty="0" err="1"/>
              <a:t>босатылғандарды</a:t>
            </a:r>
            <a:r>
              <a:rPr lang="ru-RU" dirty="0"/>
              <a:t> </a:t>
            </a:r>
            <a:r>
              <a:rPr lang="ru-RU" dirty="0" err="1"/>
              <a:t>қоспағанда</a:t>
            </a:r>
            <a:r>
              <a:rPr lang="ru-RU" dirty="0"/>
              <a:t>, ҚҚС </a:t>
            </a:r>
            <a:r>
              <a:rPr lang="ru-RU" dirty="0" err="1"/>
              <a:t>төлеуші</a:t>
            </a:r>
            <a:r>
              <a:rPr lang="ru-RU" dirty="0"/>
              <a:t> ​​</a:t>
            </a:r>
            <a:r>
              <a:rPr lang="ru-RU" dirty="0" err="1"/>
              <a:t>жасаған</a:t>
            </a:r>
            <a:r>
              <a:rPr lang="ru-RU" dirty="0"/>
              <a:t> </a:t>
            </a:r>
            <a:r>
              <a:rPr lang="ru-RU" dirty="0" err="1"/>
              <a:t>тауарларды</a:t>
            </a:r>
            <a:r>
              <a:rPr lang="ru-RU" dirty="0"/>
              <a:t> (</a:t>
            </a:r>
            <a:r>
              <a:rPr lang="ru-RU" dirty="0" err="1"/>
              <a:t>жұмыстарды</a:t>
            </a:r>
            <a:r>
              <a:rPr lang="ru-RU" dirty="0"/>
              <a:t>, </a:t>
            </a:r>
            <a:r>
              <a:rPr lang="ru-RU" dirty="0" err="1"/>
              <a:t>қызметтерді</a:t>
            </a:r>
            <a:r>
              <a:rPr lang="ru-RU" dirty="0"/>
              <a:t>) 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айналым</a:t>
            </a:r>
            <a:r>
              <a:rPr lang="ru-RU" dirty="0"/>
              <a:t>,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орны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айналым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аумағына</a:t>
            </a:r>
            <a:r>
              <a:rPr lang="ru-RU" dirty="0"/>
              <a:t> </a:t>
            </a:r>
            <a:r>
              <a:rPr lang="ru-RU" dirty="0" err="1"/>
              <a:t>әкелінетін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әкелінетін</a:t>
            </a:r>
            <a:r>
              <a:rPr lang="ru-RU" dirty="0"/>
              <a:t> </a:t>
            </a:r>
            <a:r>
              <a:rPr lang="ru-RU" dirty="0" err="1"/>
              <a:t>тауарлардың</a:t>
            </a:r>
            <a:r>
              <a:rPr lang="ru-RU" dirty="0"/>
              <a:t> импорты (ҚҚС -дан </a:t>
            </a:r>
            <a:r>
              <a:rPr lang="ru-RU" dirty="0" err="1"/>
              <a:t>босатылғандарды</a:t>
            </a:r>
            <a:r>
              <a:rPr lang="ru-RU" dirty="0"/>
              <a:t> </a:t>
            </a:r>
            <a:r>
              <a:rPr lang="ru-RU" dirty="0" err="1"/>
              <a:t>қоспағанда</a:t>
            </a:r>
            <a:r>
              <a:rPr lang="ru-RU" dirty="0"/>
              <a:t>). </a:t>
            </a:r>
            <a:r>
              <a:rPr lang="ru-RU" dirty="0" smtClean="0"/>
              <a:t>ҚҚС </a:t>
            </a:r>
            <a:r>
              <a:rPr lang="ru-RU" dirty="0" err="1"/>
              <a:t>ставкасы</a:t>
            </a:r>
            <a:r>
              <a:rPr lang="ru-RU" dirty="0"/>
              <a:t> </a:t>
            </a:r>
            <a:r>
              <a:rPr lang="ru-RU" dirty="0" smtClean="0"/>
              <a:t>12%құрайды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322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/>
              <a:t>1. Лизинг және лизингтік ұйымдар туралы түсінік</a:t>
            </a:r>
          </a:p>
          <a:p>
            <a:r>
              <a:rPr lang="kk-KZ" sz="2400" b="1" dirty="0" smtClean="0"/>
              <a:t>2. Лизингтік ұйымдарда салық салу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73702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965184"/>
          </a:xfrm>
        </p:spPr>
        <p:txBody>
          <a:bodyPr>
            <a:normAutofit fontScale="40000" lnSpcReduction="20000"/>
          </a:bodyPr>
          <a:lstStyle/>
          <a:p>
            <a:pPr algn="just" fontAlgn="base"/>
            <a:r>
              <a:rPr lang="ru-RU" sz="4200" dirty="0" err="1"/>
              <a:t>Салық</a:t>
            </a:r>
            <a:r>
              <a:rPr lang="ru-RU" sz="4200" dirty="0"/>
              <a:t> </a:t>
            </a:r>
            <a:r>
              <a:rPr lang="ru-RU" sz="4200" dirty="0" err="1"/>
              <a:t>кодексінің</a:t>
            </a:r>
            <a:r>
              <a:rPr lang="ru-RU" sz="4200" dirty="0"/>
              <a:t> </a:t>
            </a:r>
            <a:r>
              <a:rPr lang="ru-RU" sz="4200" u="sng" dirty="0">
                <a:hlinkClick r:id="rId2" tooltip="Салық және бюджетке төленетін басқа да міндетті төлемдер туралы Қазақстан Республикасының Кодексі (Салық кодексі) (2001 жылғы 12 маусым № 209-II) (2009.01.01 берілген өзгерістер мен толықтыруларымен) (күші жойылды)"/>
              </a:rPr>
              <a:t>216-бабы 2-1-тармағының 1-тармақшасына</a:t>
            </a:r>
            <a:r>
              <a:rPr lang="ru-RU" sz="4200" dirty="0"/>
              <a:t> </a:t>
            </a:r>
            <a:r>
              <a:rPr lang="ru-RU" sz="4200" dirty="0" err="1"/>
              <a:t>сәйкес</a:t>
            </a:r>
            <a:r>
              <a:rPr lang="ru-RU" sz="4200" dirty="0"/>
              <a:t>, </a:t>
            </a:r>
            <a:r>
              <a:rPr lang="ru-RU" sz="4200" dirty="0" err="1"/>
              <a:t>қайтарымды</a:t>
            </a:r>
            <a:r>
              <a:rPr lang="ru-RU" sz="4200" dirty="0"/>
              <a:t> лизинг </a:t>
            </a:r>
            <a:r>
              <a:rPr lang="ru-RU" sz="4200" dirty="0" err="1"/>
              <a:t>шарты</a:t>
            </a:r>
            <a:r>
              <a:rPr lang="ru-RU" sz="4200" dirty="0"/>
              <a:t> </a:t>
            </a:r>
            <a:r>
              <a:rPr lang="ru-RU" sz="4200" dirty="0" err="1"/>
              <a:t>бойынша</a:t>
            </a:r>
            <a:r>
              <a:rPr lang="ru-RU" sz="4200" dirty="0"/>
              <a:t> </a:t>
            </a:r>
            <a:r>
              <a:rPr lang="ru-RU" sz="4200" dirty="0" err="1"/>
              <a:t>беруді</a:t>
            </a:r>
            <a:r>
              <a:rPr lang="ru-RU" sz="4200" dirty="0"/>
              <a:t> </a:t>
            </a:r>
            <a:r>
              <a:rPr lang="ru-RU" sz="4200" dirty="0" err="1"/>
              <a:t>қоспағанда</a:t>
            </a:r>
            <a:r>
              <a:rPr lang="ru-RU" sz="4200" dirty="0"/>
              <a:t>, лизинг </a:t>
            </a:r>
            <a:r>
              <a:rPr lang="ru-RU" sz="4200" dirty="0" err="1"/>
              <a:t>алушының</a:t>
            </a:r>
            <a:r>
              <a:rPr lang="ru-RU" sz="4200" dirty="0"/>
              <a:t> </a:t>
            </a:r>
            <a:r>
              <a:rPr lang="ru-RU" sz="4200" dirty="0" err="1"/>
              <a:t>негізгі</a:t>
            </a:r>
            <a:r>
              <a:rPr lang="ru-RU" sz="4200" dirty="0"/>
              <a:t> </a:t>
            </a:r>
            <a:r>
              <a:rPr lang="ru-RU" sz="4200" dirty="0" err="1"/>
              <a:t>қаражат</a:t>
            </a:r>
            <a:r>
              <a:rPr lang="ru-RU" sz="4200" dirty="0"/>
              <a:t> </a:t>
            </a:r>
            <a:r>
              <a:rPr lang="ru-RU" sz="4200" dirty="0" err="1"/>
              <a:t>ретінде</a:t>
            </a:r>
            <a:r>
              <a:rPr lang="ru-RU" sz="4200" dirty="0"/>
              <a:t> </a:t>
            </a:r>
            <a:r>
              <a:rPr lang="ru-RU" sz="4200" dirty="0" err="1"/>
              <a:t>алуына</a:t>
            </a:r>
            <a:r>
              <a:rPr lang="ru-RU" sz="4200" dirty="0"/>
              <a:t> </a:t>
            </a:r>
            <a:r>
              <a:rPr lang="ru-RU" sz="4200" dirty="0" err="1"/>
              <a:t>жататын</a:t>
            </a:r>
            <a:r>
              <a:rPr lang="ru-RU" sz="4200" dirty="0"/>
              <a:t> </a:t>
            </a:r>
            <a:r>
              <a:rPr lang="ru-RU" sz="4200" dirty="0" err="1"/>
              <a:t>мүлікті</a:t>
            </a:r>
            <a:r>
              <a:rPr lang="ru-RU" sz="4200" dirty="0"/>
              <a:t> </a:t>
            </a:r>
            <a:r>
              <a:rPr lang="ru-RU" sz="4200" dirty="0" err="1"/>
              <a:t>қаржы</a:t>
            </a:r>
            <a:r>
              <a:rPr lang="ru-RU" sz="4200" dirty="0"/>
              <a:t> </a:t>
            </a:r>
            <a:r>
              <a:rPr lang="ru-RU" sz="4200" dirty="0" err="1"/>
              <a:t>лизингіне</a:t>
            </a:r>
            <a:r>
              <a:rPr lang="ru-RU" sz="4200" dirty="0"/>
              <a:t> </a:t>
            </a:r>
            <a:r>
              <a:rPr lang="ru-RU" sz="4200" dirty="0" err="1"/>
              <a:t>берген</a:t>
            </a:r>
            <a:r>
              <a:rPr lang="ru-RU" sz="4200" dirty="0"/>
              <a:t> </a:t>
            </a:r>
            <a:r>
              <a:rPr lang="ru-RU" sz="4200" dirty="0" err="1"/>
              <a:t>кезде</a:t>
            </a:r>
            <a:r>
              <a:rPr lang="ru-RU" sz="4200" dirty="0"/>
              <a:t>, осы </a:t>
            </a:r>
            <a:r>
              <a:rPr lang="ru-RU" sz="4200" dirty="0" err="1"/>
              <a:t>тармақтың</a:t>
            </a:r>
            <a:r>
              <a:rPr lang="ru-RU" sz="4200" dirty="0"/>
              <a:t> 2 </a:t>
            </a:r>
            <a:r>
              <a:rPr lang="ru-RU" sz="4200" dirty="0" err="1"/>
              <a:t>және</a:t>
            </a:r>
            <a:r>
              <a:rPr lang="ru-RU" sz="4200" dirty="0"/>
              <a:t> 3-тармақшаларында </a:t>
            </a:r>
            <a:r>
              <a:rPr lang="ru-RU" sz="4200" dirty="0" err="1"/>
              <a:t>аталған</a:t>
            </a:r>
            <a:r>
              <a:rPr lang="ru-RU" sz="4200" dirty="0"/>
              <a:t> </a:t>
            </a:r>
            <a:r>
              <a:rPr lang="ru-RU" sz="4200" dirty="0" err="1"/>
              <a:t>жағдайларды</a:t>
            </a:r>
            <a:r>
              <a:rPr lang="ru-RU" sz="4200" dirty="0"/>
              <a:t> </a:t>
            </a:r>
            <a:r>
              <a:rPr lang="ru-RU" sz="4200" dirty="0" err="1"/>
              <a:t>қоспағанда</a:t>
            </a:r>
            <a:r>
              <a:rPr lang="ru-RU" sz="4200" dirty="0"/>
              <a:t>, </a:t>
            </a:r>
            <a:r>
              <a:rPr lang="ru-RU" sz="4200" dirty="0" err="1"/>
              <a:t>қаржы</a:t>
            </a:r>
            <a:r>
              <a:rPr lang="ru-RU" sz="4200" dirty="0"/>
              <a:t> </a:t>
            </a:r>
            <a:r>
              <a:rPr lang="ru-RU" sz="4200" dirty="0" err="1"/>
              <a:t>лизингінің</a:t>
            </a:r>
            <a:r>
              <a:rPr lang="ru-RU" sz="4200" dirty="0"/>
              <a:t> </a:t>
            </a:r>
            <a:r>
              <a:rPr lang="ru-RU" sz="4200" dirty="0" err="1"/>
              <a:t>шартында</a:t>
            </a:r>
            <a:r>
              <a:rPr lang="ru-RU" sz="4200" dirty="0"/>
              <a:t> </a:t>
            </a:r>
            <a:r>
              <a:rPr lang="ru-RU" sz="4200" dirty="0" err="1"/>
              <a:t>белгіленген</a:t>
            </a:r>
            <a:r>
              <a:rPr lang="ru-RU" sz="4200" dirty="0"/>
              <a:t> </a:t>
            </a:r>
            <a:r>
              <a:rPr lang="ru-RU" sz="4200" dirty="0" err="1"/>
              <a:t>мерзімдік</a:t>
            </a:r>
            <a:r>
              <a:rPr lang="ru-RU" sz="4200" dirty="0"/>
              <a:t> </a:t>
            </a:r>
            <a:r>
              <a:rPr lang="ru-RU" sz="4200" dirty="0" err="1"/>
              <a:t>лизингтіктөлемді</a:t>
            </a:r>
            <a:r>
              <a:rPr lang="ru-RU" sz="4200" dirty="0"/>
              <a:t> </a:t>
            </a:r>
            <a:r>
              <a:rPr lang="ru-RU" sz="4200" dirty="0" err="1"/>
              <a:t>алу</a:t>
            </a:r>
            <a:r>
              <a:rPr lang="ru-RU" sz="4200" dirty="0"/>
              <a:t> </a:t>
            </a:r>
            <a:r>
              <a:rPr lang="ru-RU" sz="4200" dirty="0" err="1"/>
              <a:t>мерзімінің</a:t>
            </a:r>
            <a:r>
              <a:rPr lang="ru-RU" sz="4200" dirty="0"/>
              <a:t> </a:t>
            </a:r>
            <a:r>
              <a:rPr lang="ru-RU" sz="4200" dirty="0" err="1"/>
              <a:t>басталу</a:t>
            </a:r>
            <a:r>
              <a:rPr lang="ru-RU" sz="4200" dirty="0"/>
              <a:t> </a:t>
            </a:r>
            <a:r>
              <a:rPr lang="ru-RU" sz="4200" dirty="0" err="1"/>
              <a:t>күні</a:t>
            </a:r>
            <a:r>
              <a:rPr lang="ru-RU" sz="4200" dirty="0"/>
              <a:t> </a:t>
            </a:r>
            <a:r>
              <a:rPr lang="ru-RU" sz="4200" dirty="0" err="1"/>
              <a:t>болып</a:t>
            </a:r>
            <a:r>
              <a:rPr lang="ru-RU" sz="4200" dirty="0"/>
              <a:t> </a:t>
            </a:r>
            <a:r>
              <a:rPr lang="ru-RU" sz="4200" dirty="0" err="1"/>
              <a:t>табылады</a:t>
            </a:r>
            <a:r>
              <a:rPr lang="ru-RU" sz="4200" dirty="0"/>
              <a:t>. </a:t>
            </a:r>
            <a:r>
              <a:rPr lang="ru-RU" sz="4200" dirty="0" err="1"/>
              <a:t>Салық</a:t>
            </a:r>
            <a:r>
              <a:rPr lang="ru-RU" sz="4200" dirty="0"/>
              <a:t> </a:t>
            </a:r>
            <a:r>
              <a:rPr lang="ru-RU" sz="4200" dirty="0" err="1"/>
              <a:t>кодексінің</a:t>
            </a:r>
            <a:r>
              <a:rPr lang="ru-RU" sz="4200" dirty="0"/>
              <a:t> </a:t>
            </a:r>
            <a:r>
              <a:rPr lang="ru-RU" sz="4200" u="sng" dirty="0">
                <a:hlinkClick r:id="rId3"/>
              </a:rPr>
              <a:t>217-бабы 8-тармағының 1-тармақшасына</a:t>
            </a:r>
            <a:r>
              <a:rPr lang="ru-RU" sz="4200" dirty="0"/>
              <a:t> </a:t>
            </a:r>
            <a:r>
              <a:rPr lang="ru-RU" sz="4200" dirty="0" err="1"/>
              <a:t>сәйкес</a:t>
            </a:r>
            <a:r>
              <a:rPr lang="ru-RU" sz="4200" dirty="0"/>
              <a:t>, лизинг </a:t>
            </a:r>
            <a:r>
              <a:rPr lang="ru-RU" sz="4200" dirty="0" err="1"/>
              <a:t>алушының</a:t>
            </a:r>
            <a:r>
              <a:rPr lang="ru-RU" sz="4200" dirty="0"/>
              <a:t> </a:t>
            </a:r>
            <a:r>
              <a:rPr lang="ru-RU" sz="4200" dirty="0" err="1"/>
              <a:t>негізгі</a:t>
            </a:r>
            <a:r>
              <a:rPr lang="ru-RU" sz="4200" dirty="0"/>
              <a:t> </a:t>
            </a:r>
            <a:r>
              <a:rPr lang="ru-RU" sz="4200" dirty="0" err="1"/>
              <a:t>қаражат</a:t>
            </a:r>
            <a:r>
              <a:rPr lang="ru-RU" sz="4200" dirty="0"/>
              <a:t> </a:t>
            </a:r>
            <a:r>
              <a:rPr lang="ru-RU" sz="4200" dirty="0" err="1"/>
              <a:t>ретінде</a:t>
            </a:r>
            <a:r>
              <a:rPr lang="ru-RU" sz="4200" dirty="0"/>
              <a:t> </a:t>
            </a:r>
            <a:r>
              <a:rPr lang="ru-RU" sz="4200" dirty="0" err="1"/>
              <a:t>алуына</a:t>
            </a:r>
            <a:r>
              <a:rPr lang="ru-RU" sz="4200" dirty="0"/>
              <a:t> </a:t>
            </a:r>
            <a:r>
              <a:rPr lang="ru-RU" sz="4200" dirty="0" err="1"/>
              <a:t>жататын</a:t>
            </a:r>
            <a:r>
              <a:rPr lang="ru-RU" sz="4200" dirty="0"/>
              <a:t> </a:t>
            </a:r>
            <a:r>
              <a:rPr lang="ru-RU" sz="4200" dirty="0" err="1"/>
              <a:t>мүлікті</a:t>
            </a:r>
            <a:r>
              <a:rPr lang="ru-RU" sz="4200" dirty="0"/>
              <a:t> </a:t>
            </a:r>
            <a:r>
              <a:rPr lang="ru-RU" sz="4200" dirty="0" err="1"/>
              <a:t>қайтарымды</a:t>
            </a:r>
            <a:r>
              <a:rPr lang="ru-RU" sz="4200" dirty="0"/>
              <a:t> лизинг </a:t>
            </a:r>
            <a:r>
              <a:rPr lang="ru-RU" sz="4200" dirty="0" err="1"/>
              <a:t>шарты</a:t>
            </a:r>
            <a:r>
              <a:rPr lang="ru-RU" sz="4200" dirty="0"/>
              <a:t> </a:t>
            </a:r>
            <a:r>
              <a:rPr lang="ru-RU" sz="4200" dirty="0" err="1"/>
              <a:t>бойынша</a:t>
            </a:r>
            <a:r>
              <a:rPr lang="ru-RU" sz="4200" dirty="0"/>
              <a:t> </a:t>
            </a:r>
            <a:r>
              <a:rPr lang="ru-RU" sz="4200" dirty="0" err="1"/>
              <a:t>беруді</a:t>
            </a:r>
            <a:r>
              <a:rPr lang="ru-RU" sz="4200" dirty="0"/>
              <a:t> </a:t>
            </a:r>
            <a:r>
              <a:rPr lang="ru-RU" sz="4200" dirty="0" err="1"/>
              <a:t>қоспағанда</a:t>
            </a:r>
            <a:r>
              <a:rPr lang="ru-RU" sz="4200" dirty="0"/>
              <a:t>, </a:t>
            </a:r>
            <a:r>
              <a:rPr lang="ru-RU" sz="4200" dirty="0" err="1"/>
              <a:t>қаржы</a:t>
            </a:r>
            <a:r>
              <a:rPr lang="ru-RU" sz="4200" dirty="0"/>
              <a:t> </a:t>
            </a:r>
            <a:r>
              <a:rPr lang="ru-RU" sz="4200" dirty="0" err="1"/>
              <a:t>лизингіне</a:t>
            </a:r>
            <a:r>
              <a:rPr lang="ru-RU" sz="4200" dirty="0"/>
              <a:t> беру </a:t>
            </a:r>
            <a:r>
              <a:rPr lang="ru-RU" sz="4200" dirty="0" err="1"/>
              <a:t>кезінде</a:t>
            </a:r>
            <a:r>
              <a:rPr lang="ru-RU" sz="4200" dirty="0"/>
              <a:t> </a:t>
            </a:r>
            <a:r>
              <a:rPr lang="ru-RU" sz="4200" dirty="0" err="1"/>
              <a:t>салық</a:t>
            </a:r>
            <a:r>
              <a:rPr lang="ru-RU" sz="4200" dirty="0"/>
              <a:t> </a:t>
            </a:r>
            <a:r>
              <a:rPr lang="ru-RU" sz="4200" dirty="0" err="1"/>
              <a:t>салынатын</a:t>
            </a:r>
            <a:r>
              <a:rPr lang="ru-RU" sz="4200" dirty="0"/>
              <a:t> </a:t>
            </a:r>
            <a:r>
              <a:rPr lang="ru-RU" sz="4200" dirty="0" err="1"/>
              <a:t>айналым</a:t>
            </a:r>
            <a:r>
              <a:rPr lang="ru-RU" sz="4200" dirty="0"/>
              <a:t> </a:t>
            </a:r>
            <a:r>
              <a:rPr lang="ru-RU" sz="4200" dirty="0" err="1"/>
              <a:t>мөлшері</a:t>
            </a:r>
            <a:r>
              <a:rPr lang="ru-RU" sz="4200" dirty="0"/>
              <a:t> </a:t>
            </a:r>
            <a:r>
              <a:rPr lang="ru-RU" sz="4200" dirty="0" err="1"/>
              <a:t>қаржы</a:t>
            </a:r>
            <a:r>
              <a:rPr lang="ru-RU" sz="4200" dirty="0"/>
              <a:t> </a:t>
            </a:r>
            <a:r>
              <a:rPr lang="ru-RU" sz="4200" dirty="0" err="1"/>
              <a:t>лизингінің</a:t>
            </a:r>
            <a:r>
              <a:rPr lang="ru-RU" sz="4200" dirty="0"/>
              <a:t> </a:t>
            </a:r>
            <a:r>
              <a:rPr lang="ru-RU" sz="4200" dirty="0" err="1"/>
              <a:t>шартына</a:t>
            </a:r>
            <a:r>
              <a:rPr lang="ru-RU" sz="4200" dirty="0"/>
              <a:t> </a:t>
            </a:r>
            <a:r>
              <a:rPr lang="ru-RU" sz="4200" dirty="0" err="1"/>
              <a:t>сәйкес</a:t>
            </a:r>
            <a:r>
              <a:rPr lang="ru-RU" sz="4200" dirty="0"/>
              <a:t> </a:t>
            </a:r>
            <a:r>
              <a:rPr lang="ru-RU" sz="4200" dirty="0" err="1"/>
              <a:t>белгіленген</a:t>
            </a:r>
            <a:r>
              <a:rPr lang="ru-RU" sz="4200" dirty="0"/>
              <a:t> </a:t>
            </a:r>
            <a:r>
              <a:rPr lang="ru-RU" sz="4200" dirty="0" err="1"/>
              <a:t>лизингтік</a:t>
            </a:r>
            <a:r>
              <a:rPr lang="ru-RU" sz="4200" dirty="0"/>
              <a:t> </a:t>
            </a:r>
            <a:r>
              <a:rPr lang="ru-RU" sz="4200" dirty="0" err="1"/>
              <a:t>төлем</a:t>
            </a:r>
            <a:r>
              <a:rPr lang="ru-RU" sz="4200" dirty="0"/>
              <a:t> </a:t>
            </a:r>
            <a:r>
              <a:rPr lang="ru-RU" sz="4200" dirty="0" err="1"/>
              <a:t>мөлшері</a:t>
            </a:r>
            <a:r>
              <a:rPr lang="ru-RU" sz="4200" dirty="0"/>
              <a:t> </a:t>
            </a:r>
            <a:r>
              <a:rPr lang="ru-RU" sz="4200" dirty="0" err="1"/>
              <a:t>негізінде</a:t>
            </a:r>
            <a:r>
              <a:rPr lang="ru-RU" sz="4200" dirty="0"/>
              <a:t>, </a:t>
            </a:r>
            <a:r>
              <a:rPr lang="ru-RU" sz="4200" dirty="0" err="1"/>
              <a:t>оған</a:t>
            </a:r>
            <a:r>
              <a:rPr lang="ru-RU" sz="4200" dirty="0"/>
              <a:t> </a:t>
            </a:r>
            <a:r>
              <a:rPr lang="ru-RU" sz="4200" dirty="0" err="1"/>
              <a:t>сыйақы</a:t>
            </a:r>
            <a:r>
              <a:rPr lang="ru-RU" sz="4200" dirty="0"/>
              <a:t> мен </a:t>
            </a:r>
            <a:r>
              <a:rPr lang="ru-RU" sz="4200" dirty="0" err="1"/>
              <a:t>қосылған</a:t>
            </a:r>
            <a:r>
              <a:rPr lang="ru-RU" sz="4200" dirty="0"/>
              <a:t> </a:t>
            </a:r>
            <a:r>
              <a:rPr lang="ru-RU" sz="4200" dirty="0" err="1"/>
              <a:t>құн</a:t>
            </a:r>
            <a:r>
              <a:rPr lang="ru-RU" sz="4200" dirty="0"/>
              <a:t> </a:t>
            </a:r>
            <a:r>
              <a:rPr lang="ru-RU" sz="4200" dirty="0" err="1"/>
              <a:t>салығы</a:t>
            </a:r>
            <a:r>
              <a:rPr lang="ru-RU" sz="4200" dirty="0"/>
              <a:t> </a:t>
            </a:r>
            <a:r>
              <a:rPr lang="ru-RU" sz="4200" dirty="0" err="1"/>
              <a:t>сомасы</a:t>
            </a:r>
            <a:r>
              <a:rPr lang="ru-RU" sz="4200" dirty="0"/>
              <a:t> </a:t>
            </a:r>
            <a:r>
              <a:rPr lang="ru-RU" sz="4200" dirty="0" err="1"/>
              <a:t>енгізілместен</a:t>
            </a:r>
            <a:r>
              <a:rPr lang="ru-RU" sz="4200" dirty="0"/>
              <a:t>, </a:t>
            </a:r>
            <a:r>
              <a:rPr lang="ru-RU" sz="4200" dirty="0" err="1"/>
              <a:t>Салық</a:t>
            </a:r>
            <a:r>
              <a:rPr lang="ru-RU" sz="4200" dirty="0"/>
              <a:t> </a:t>
            </a:r>
            <a:r>
              <a:rPr lang="ru-RU" sz="4200" dirty="0" err="1"/>
              <a:t>кодексінің</a:t>
            </a:r>
            <a:r>
              <a:rPr lang="ru-RU" sz="4200" dirty="0"/>
              <a:t> </a:t>
            </a:r>
            <a:r>
              <a:rPr lang="ru-RU" sz="4200" u="sng" dirty="0">
                <a:hlinkClick r:id="rId2"/>
              </a:rPr>
              <a:t>216-бабы 2-1-тармағының 1-тармақшасында</a:t>
            </a:r>
            <a:r>
              <a:rPr lang="ru-RU" sz="4200" dirty="0"/>
              <a:t> </a:t>
            </a:r>
            <a:r>
              <a:rPr lang="ru-RU" sz="4200" dirty="0" err="1"/>
              <a:t>көрсетілген</a:t>
            </a:r>
            <a:r>
              <a:rPr lang="ru-RU" sz="4200" dirty="0"/>
              <a:t> </a:t>
            </a:r>
            <a:r>
              <a:rPr lang="ru-RU" sz="4200" dirty="0" err="1"/>
              <a:t>айналым</a:t>
            </a:r>
            <a:r>
              <a:rPr lang="ru-RU" sz="4200" dirty="0"/>
              <a:t> </a:t>
            </a:r>
            <a:r>
              <a:rPr lang="ru-RU" sz="4200" dirty="0" err="1"/>
              <a:t>жасау</a:t>
            </a:r>
            <a:r>
              <a:rPr lang="ru-RU" sz="4200" dirty="0"/>
              <a:t> </a:t>
            </a:r>
            <a:r>
              <a:rPr lang="ru-RU" sz="4200" dirty="0" err="1"/>
              <a:t>күніне</a:t>
            </a:r>
            <a:r>
              <a:rPr lang="ru-RU" sz="4200" dirty="0"/>
              <a:t> </a:t>
            </a:r>
            <a:r>
              <a:rPr lang="ru-RU" sz="4200" dirty="0" err="1"/>
              <a:t>белгіленеді</a:t>
            </a:r>
            <a:r>
              <a:rPr lang="ru-RU" sz="4200" dirty="0"/>
              <a:t>.</a:t>
            </a:r>
          </a:p>
          <a:p>
            <a:pPr algn="just" fontAlgn="base"/>
            <a:r>
              <a:rPr lang="ru-RU" sz="4200" dirty="0" err="1"/>
              <a:t>Сонымен</a:t>
            </a:r>
            <a:r>
              <a:rPr lang="ru-RU" sz="4200" dirty="0"/>
              <a:t>, </a:t>
            </a:r>
            <a:r>
              <a:rPr lang="ru-RU" sz="4200" dirty="0" err="1"/>
              <a:t>мүлікті</a:t>
            </a:r>
            <a:r>
              <a:rPr lang="ru-RU" sz="4200" dirty="0"/>
              <a:t> </a:t>
            </a:r>
            <a:r>
              <a:rPr lang="ru-RU" sz="4200" dirty="0" err="1"/>
              <a:t>қаржы</a:t>
            </a:r>
            <a:r>
              <a:rPr lang="ru-RU" sz="4200" dirty="0"/>
              <a:t> </a:t>
            </a:r>
            <a:r>
              <a:rPr lang="ru-RU" sz="4200" dirty="0" err="1"/>
              <a:t>лизингіне</a:t>
            </a:r>
            <a:r>
              <a:rPr lang="ru-RU" sz="4200" dirty="0"/>
              <a:t> </a:t>
            </a:r>
            <a:r>
              <a:rPr lang="ru-RU" sz="4200" dirty="0" err="1"/>
              <a:t>берген</a:t>
            </a:r>
            <a:r>
              <a:rPr lang="ru-RU" sz="4200" dirty="0"/>
              <a:t> </a:t>
            </a:r>
            <a:r>
              <a:rPr lang="ru-RU" sz="4200" dirty="0" err="1"/>
              <a:t>кезде</a:t>
            </a:r>
            <a:r>
              <a:rPr lang="ru-RU" sz="4200" dirty="0"/>
              <a:t> ҚҚС-</a:t>
            </a:r>
            <a:r>
              <a:rPr lang="ru-RU" sz="4200" dirty="0" err="1"/>
              <a:t>ын</a:t>
            </a:r>
            <a:r>
              <a:rPr lang="ru-RU" sz="4200" dirty="0"/>
              <a:t> </a:t>
            </a:r>
            <a:r>
              <a:rPr lang="ru-RU" sz="4200" dirty="0" err="1"/>
              <a:t>төлеудің</a:t>
            </a:r>
            <a:r>
              <a:rPr lang="ru-RU" sz="4200" dirty="0"/>
              <a:t> </a:t>
            </a:r>
            <a:r>
              <a:rPr lang="ru-RU" sz="4200" dirty="0" err="1"/>
              <a:t>бірқалыптылығын</a:t>
            </a:r>
            <a:r>
              <a:rPr lang="ru-RU" sz="4200" dirty="0"/>
              <a:t> </a:t>
            </a:r>
            <a:r>
              <a:rPr lang="ru-RU" sz="4200" dirty="0" err="1"/>
              <a:t>анықтау</a:t>
            </a:r>
            <a:r>
              <a:rPr lang="ru-RU" sz="4200" dirty="0"/>
              <a:t> </a:t>
            </a:r>
            <a:r>
              <a:rPr lang="ru-RU" sz="4200" dirty="0" err="1"/>
              <a:t>тәртібі</a:t>
            </a:r>
            <a:r>
              <a:rPr lang="ru-RU" sz="4200" dirty="0"/>
              <a:t> </a:t>
            </a:r>
            <a:r>
              <a:rPr lang="ru-RU" sz="4200" dirty="0" err="1"/>
              <a:t>Салық</a:t>
            </a:r>
            <a:r>
              <a:rPr lang="ru-RU" sz="4200" dirty="0"/>
              <a:t> </a:t>
            </a:r>
            <a:r>
              <a:rPr lang="ru-RU" sz="4200" dirty="0" err="1"/>
              <a:t>кодексі</a:t>
            </a:r>
            <a:r>
              <a:rPr lang="ru-RU" sz="4200" dirty="0"/>
              <a:t> 216-бабының 2-1-тармағымен </a:t>
            </a:r>
            <a:r>
              <a:rPr lang="ru-RU" sz="4200" dirty="0" err="1"/>
              <a:t>және</a:t>
            </a:r>
            <a:r>
              <a:rPr lang="ru-RU" sz="4200" dirty="0"/>
              <a:t> 217-бабының 8-тармағымен </a:t>
            </a:r>
            <a:r>
              <a:rPr lang="ru-RU" sz="4200" dirty="0" err="1"/>
              <a:t>реттелген</a:t>
            </a:r>
            <a:r>
              <a:rPr lang="ru-RU" sz="4200" dirty="0"/>
              <a:t>, </a:t>
            </a:r>
            <a:r>
              <a:rPr lang="ru-RU" sz="4200" dirty="0" err="1"/>
              <a:t>соған</a:t>
            </a:r>
            <a:r>
              <a:rPr lang="ru-RU" sz="4200" dirty="0"/>
              <a:t> </a:t>
            </a:r>
            <a:r>
              <a:rPr lang="ru-RU" sz="4200" dirty="0" err="1"/>
              <a:t>сәйкес</a:t>
            </a:r>
            <a:r>
              <a:rPr lang="ru-RU" sz="4200" dirty="0"/>
              <a:t> лизинг </a:t>
            </a:r>
            <a:r>
              <a:rPr lang="ru-RU" sz="4200" dirty="0" err="1"/>
              <a:t>беруші</a:t>
            </a:r>
            <a:r>
              <a:rPr lang="ru-RU" sz="4200" dirty="0"/>
              <a:t> лизинг </a:t>
            </a:r>
            <a:r>
              <a:rPr lang="ru-RU" sz="4200" dirty="0" err="1"/>
              <a:t>шартында</a:t>
            </a:r>
            <a:r>
              <a:rPr lang="ru-RU" sz="4200" dirty="0"/>
              <a:t> </a:t>
            </a:r>
            <a:r>
              <a:rPr lang="ru-RU" sz="4200" dirty="0" err="1"/>
              <a:t>белгіленген</a:t>
            </a:r>
            <a:r>
              <a:rPr lang="ru-RU" sz="4200" dirty="0"/>
              <a:t> </a:t>
            </a:r>
            <a:r>
              <a:rPr lang="ru-RU" sz="4200" dirty="0" err="1"/>
              <a:t>лизингтік</a:t>
            </a:r>
            <a:r>
              <a:rPr lang="ru-RU" sz="4200" dirty="0"/>
              <a:t> </a:t>
            </a:r>
            <a:r>
              <a:rPr lang="ru-RU" sz="4200" dirty="0" err="1"/>
              <a:t>төлемдерді</a:t>
            </a:r>
            <a:r>
              <a:rPr lang="ru-RU" sz="4200" dirty="0"/>
              <a:t> </a:t>
            </a:r>
            <a:r>
              <a:rPr lang="ru-RU" sz="4200" dirty="0" err="1"/>
              <a:t>алу</a:t>
            </a:r>
            <a:r>
              <a:rPr lang="ru-RU" sz="4200" dirty="0"/>
              <a:t> </a:t>
            </a:r>
            <a:r>
              <a:rPr lang="ru-RU" sz="4200" dirty="0" err="1"/>
              <a:t>мерзімімен</a:t>
            </a:r>
            <a:r>
              <a:rPr lang="ru-RU" sz="4200" dirty="0"/>
              <a:t> </a:t>
            </a:r>
            <a:r>
              <a:rPr lang="ru-RU" sz="4200" dirty="0" err="1"/>
              <a:t>бір</a:t>
            </a:r>
            <a:r>
              <a:rPr lang="ru-RU" sz="4200" dirty="0"/>
              <a:t> </a:t>
            </a:r>
            <a:r>
              <a:rPr lang="ru-RU" sz="4200" dirty="0" err="1"/>
              <a:t>уақытта</a:t>
            </a:r>
            <a:r>
              <a:rPr lang="ru-RU" sz="4200" dirty="0"/>
              <a:t> ҚҚС </a:t>
            </a:r>
            <a:r>
              <a:rPr lang="ru-RU" sz="4200" dirty="0" err="1"/>
              <a:t>төлеуді</a:t>
            </a:r>
            <a:r>
              <a:rPr lang="ru-RU" sz="4200" dirty="0"/>
              <a:t> </a:t>
            </a:r>
            <a:r>
              <a:rPr lang="ru-RU" sz="4200" dirty="0" err="1"/>
              <a:t>жүзеге</a:t>
            </a:r>
            <a:r>
              <a:rPr lang="ru-RU" sz="4200" dirty="0"/>
              <a:t> </a:t>
            </a:r>
            <a:r>
              <a:rPr lang="ru-RU" sz="4200" dirty="0" err="1"/>
              <a:t>асырады</a:t>
            </a:r>
            <a:r>
              <a:rPr lang="ru-RU" sz="4200" dirty="0"/>
              <a:t>. </a:t>
            </a:r>
            <a:r>
              <a:rPr lang="ru-RU" sz="4200" dirty="0" err="1"/>
              <a:t>Салық</a:t>
            </a:r>
            <a:r>
              <a:rPr lang="ru-RU" sz="4200" dirty="0"/>
              <a:t> </a:t>
            </a:r>
            <a:r>
              <a:rPr lang="ru-RU" sz="4200" dirty="0" err="1"/>
              <a:t>салынатын</a:t>
            </a:r>
            <a:r>
              <a:rPr lang="ru-RU" sz="4200" dirty="0"/>
              <a:t> </a:t>
            </a:r>
            <a:r>
              <a:rPr lang="ru-RU" sz="4200" dirty="0" err="1"/>
              <a:t>айналым</a:t>
            </a:r>
            <a:r>
              <a:rPr lang="ru-RU" sz="4200" dirty="0"/>
              <a:t>, </a:t>
            </a:r>
            <a:r>
              <a:rPr lang="ru-RU" sz="4200" dirty="0" err="1"/>
              <a:t>оған</a:t>
            </a:r>
            <a:r>
              <a:rPr lang="ru-RU" sz="4200" dirty="0"/>
              <a:t> </a:t>
            </a:r>
            <a:r>
              <a:rPr lang="ru-RU" sz="4200" dirty="0" err="1"/>
              <a:t>сыйақы</a:t>
            </a:r>
            <a:r>
              <a:rPr lang="ru-RU" sz="4200" dirty="0"/>
              <a:t> мен ҚҚС </a:t>
            </a:r>
            <a:r>
              <a:rPr lang="ru-RU" sz="4200" dirty="0" err="1"/>
              <a:t>сомасы</a:t>
            </a:r>
            <a:r>
              <a:rPr lang="ru-RU" sz="4200" dirty="0"/>
              <a:t> </a:t>
            </a:r>
            <a:r>
              <a:rPr lang="ru-RU" sz="4200" dirty="0" err="1"/>
              <a:t>енгізілместен</a:t>
            </a:r>
            <a:r>
              <a:rPr lang="ru-RU" sz="4200" dirty="0"/>
              <a:t>, лизинг </a:t>
            </a:r>
            <a:r>
              <a:rPr lang="ru-RU" sz="4200" dirty="0" err="1"/>
              <a:t>төлемінің</a:t>
            </a:r>
            <a:r>
              <a:rPr lang="ru-RU" sz="4200" dirty="0"/>
              <a:t> </a:t>
            </a:r>
            <a:r>
              <a:rPr lang="ru-RU" sz="4200" dirty="0" err="1"/>
              <a:t>мөлшеріне</a:t>
            </a:r>
            <a:r>
              <a:rPr lang="ru-RU" sz="4200" dirty="0"/>
              <a:t> </a:t>
            </a:r>
            <a:r>
              <a:rPr lang="ru-RU" sz="4200" dirty="0" err="1"/>
              <a:t>қарай</a:t>
            </a:r>
            <a:r>
              <a:rPr lang="ru-RU" sz="4200" dirty="0"/>
              <a:t> </a:t>
            </a:r>
            <a:r>
              <a:rPr lang="ru-RU" sz="4200" dirty="0" err="1"/>
              <a:t>айқындалады</a:t>
            </a:r>
            <a:r>
              <a:rPr lang="ru-RU" sz="4200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478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>Лизинг </a:t>
            </a:r>
            <a:r>
              <a:rPr lang="ru-RU" b="1" i="1" dirty="0" err="1"/>
              <a:t>алушы</a:t>
            </a:r>
            <a:r>
              <a:rPr lang="ru-RU" b="1" i="1" dirty="0"/>
              <a:t> ҚҚС-</a:t>
            </a:r>
            <a:r>
              <a:rPr lang="ru-RU" b="1" i="1" dirty="0" err="1"/>
              <a:t>ын</a:t>
            </a:r>
            <a:r>
              <a:rPr lang="ru-RU" b="1" i="1" dirty="0"/>
              <a:t> лизинг </a:t>
            </a:r>
            <a:r>
              <a:rPr lang="ru-RU" b="1" i="1" dirty="0" err="1"/>
              <a:t>берушінің</a:t>
            </a:r>
            <a:r>
              <a:rPr lang="ru-RU" b="1" i="1" dirty="0"/>
              <a:t> </a:t>
            </a:r>
            <a:r>
              <a:rPr lang="ru-RU" b="1" i="1" dirty="0" err="1"/>
              <a:t>салық</a:t>
            </a:r>
            <a:r>
              <a:rPr lang="ru-RU" b="1" i="1" dirty="0"/>
              <a:t> </a:t>
            </a:r>
            <a:r>
              <a:rPr lang="ru-RU" b="1" i="1" dirty="0" err="1"/>
              <a:t>салынатын</a:t>
            </a:r>
            <a:r>
              <a:rPr lang="ru-RU" b="1" i="1" dirty="0"/>
              <a:t> </a:t>
            </a:r>
            <a:r>
              <a:rPr lang="ru-RU" b="1" i="1" dirty="0" err="1"/>
              <a:t>айналым</a:t>
            </a:r>
            <a:r>
              <a:rPr lang="ru-RU" b="1" i="1" dirty="0"/>
              <a:t> </a:t>
            </a:r>
            <a:r>
              <a:rPr lang="ru-RU" b="1" i="1" dirty="0" err="1"/>
              <a:t>мөлшеріне</a:t>
            </a:r>
            <a:r>
              <a:rPr lang="ru-RU" b="1" i="1" dirty="0"/>
              <a:t> </a:t>
            </a:r>
            <a:r>
              <a:rPr lang="ru-RU" b="1" i="1" dirty="0" err="1"/>
              <a:t>тиесілі</a:t>
            </a:r>
            <a:r>
              <a:rPr lang="ru-RU" b="1" i="1" dirty="0"/>
              <a:t> </a:t>
            </a:r>
            <a:r>
              <a:rPr lang="ru-RU" b="1" i="1" dirty="0" err="1"/>
              <a:t>салық</a:t>
            </a:r>
            <a:r>
              <a:rPr lang="ru-RU" b="1" i="1" dirty="0"/>
              <a:t> </a:t>
            </a:r>
            <a:r>
              <a:rPr lang="ru-RU" b="1" i="1" dirty="0" err="1"/>
              <a:t>сомасынан</a:t>
            </a:r>
            <a:r>
              <a:rPr lang="ru-RU" b="1" i="1" dirty="0"/>
              <a:t> </a:t>
            </a:r>
            <a:r>
              <a:rPr lang="ru-RU" b="1" i="1" dirty="0" err="1"/>
              <a:t>аспайтын</a:t>
            </a:r>
            <a:r>
              <a:rPr lang="ru-RU" b="1" i="1" dirty="0"/>
              <a:t> </a:t>
            </a:r>
            <a:r>
              <a:rPr lang="ru-RU" b="1" i="1" dirty="0" err="1"/>
              <a:t>мөлшерде</a:t>
            </a:r>
            <a:r>
              <a:rPr lang="ru-RU" b="1" i="1" dirty="0"/>
              <a:t> </a:t>
            </a:r>
            <a:r>
              <a:rPr lang="ru-RU" b="1" i="1" dirty="0" err="1"/>
              <a:t>есепке</a:t>
            </a:r>
            <a:r>
              <a:rPr lang="ru-RU" b="1" i="1" dirty="0"/>
              <a:t> </a:t>
            </a:r>
            <a:r>
              <a:rPr lang="ru-RU" b="1" i="1" dirty="0" err="1"/>
              <a:t>жатқызады</a:t>
            </a:r>
            <a:r>
              <a:rPr lang="ru-RU" b="1" i="1" dirty="0"/>
              <a:t>. Лизинг </a:t>
            </a:r>
            <a:r>
              <a:rPr lang="ru-RU" b="1" i="1" dirty="0" err="1"/>
              <a:t>беруші</a:t>
            </a:r>
            <a:r>
              <a:rPr lang="ru-RU" b="1" i="1" dirty="0"/>
              <a:t> </a:t>
            </a:r>
            <a:r>
              <a:rPr lang="ru-RU" b="1" i="1" dirty="0" err="1"/>
              <a:t>қаржы</a:t>
            </a:r>
            <a:r>
              <a:rPr lang="ru-RU" b="1" i="1" dirty="0"/>
              <a:t> </a:t>
            </a:r>
            <a:r>
              <a:rPr lang="ru-RU" b="1" i="1" dirty="0" err="1"/>
              <a:t>лизингінің</a:t>
            </a:r>
            <a:r>
              <a:rPr lang="ru-RU" b="1" i="1" dirty="0"/>
              <a:t> </a:t>
            </a:r>
            <a:r>
              <a:rPr lang="ru-RU" b="1" i="1" dirty="0" err="1"/>
              <a:t>шартына</a:t>
            </a:r>
            <a:r>
              <a:rPr lang="ru-RU" b="1" i="1" dirty="0"/>
              <a:t> </a:t>
            </a:r>
            <a:r>
              <a:rPr lang="ru-RU" b="1" i="1" dirty="0" err="1"/>
              <a:t>сәйкес</a:t>
            </a:r>
            <a:r>
              <a:rPr lang="ru-RU" b="1" i="1" dirty="0"/>
              <a:t> </a:t>
            </a:r>
            <a:r>
              <a:rPr lang="ru-RU" b="1" i="1" dirty="0" err="1"/>
              <a:t>барлық</a:t>
            </a:r>
            <a:r>
              <a:rPr lang="ru-RU" b="1" i="1" dirty="0"/>
              <a:t> лизинг </a:t>
            </a:r>
            <a:r>
              <a:rPr lang="ru-RU" b="1" i="1" dirty="0" err="1"/>
              <a:t>төлемдерінің</a:t>
            </a:r>
            <a:r>
              <a:rPr lang="ru-RU" b="1" i="1" dirty="0"/>
              <a:t> </a:t>
            </a:r>
            <a:r>
              <a:rPr lang="ru-RU" b="1" i="1" dirty="0" err="1"/>
              <a:t>жалпы</a:t>
            </a:r>
            <a:r>
              <a:rPr lang="ru-RU" b="1" i="1" dirty="0"/>
              <a:t> </a:t>
            </a:r>
            <a:r>
              <a:rPr lang="ru-RU" b="1" i="1" dirty="0" err="1"/>
              <a:t>сомасына</a:t>
            </a:r>
            <a:r>
              <a:rPr lang="ru-RU" b="1" i="1" dirty="0"/>
              <a:t> </a:t>
            </a:r>
            <a:r>
              <a:rPr lang="ru-RU" b="1" i="1" dirty="0" err="1"/>
              <a:t>қарай</a:t>
            </a:r>
            <a:r>
              <a:rPr lang="ru-RU" b="1" i="1" dirty="0"/>
              <a:t> </a:t>
            </a:r>
            <a:r>
              <a:rPr lang="ru-RU" b="1" i="1" dirty="0" err="1"/>
              <a:t>салық</a:t>
            </a:r>
            <a:r>
              <a:rPr lang="ru-RU" b="1" i="1" dirty="0"/>
              <a:t> </a:t>
            </a:r>
            <a:r>
              <a:rPr lang="ru-RU" b="1" i="1" dirty="0" err="1"/>
              <a:t>салынатын</a:t>
            </a:r>
            <a:r>
              <a:rPr lang="ru-RU" b="1" i="1" dirty="0"/>
              <a:t> </a:t>
            </a:r>
            <a:r>
              <a:rPr lang="ru-RU" b="1" i="1" dirty="0" err="1"/>
              <a:t>айналымның</a:t>
            </a:r>
            <a:r>
              <a:rPr lang="ru-RU" b="1" i="1" dirty="0"/>
              <a:t> </a:t>
            </a:r>
            <a:r>
              <a:rPr lang="ru-RU" b="1" i="1" dirty="0" err="1"/>
              <a:t>мөлшерін</a:t>
            </a:r>
            <a:r>
              <a:rPr lang="ru-RU" b="1" i="1" dirty="0"/>
              <a:t> </a:t>
            </a:r>
            <a:r>
              <a:rPr lang="ru-RU" b="1" i="1" dirty="0" err="1"/>
              <a:t>көрсете</a:t>
            </a:r>
            <a:r>
              <a:rPr lang="ru-RU" b="1" i="1" dirty="0"/>
              <a:t> </a:t>
            </a:r>
            <a:r>
              <a:rPr lang="ru-RU" b="1" i="1" dirty="0" err="1"/>
              <a:t>отырып</a:t>
            </a:r>
            <a:r>
              <a:rPr lang="ru-RU" b="1" i="1" dirty="0"/>
              <a:t>, </a:t>
            </a:r>
            <a:r>
              <a:rPr lang="ru-RU" b="1" i="1" dirty="0" err="1"/>
              <a:t>Салық</a:t>
            </a:r>
            <a:r>
              <a:rPr lang="ru-RU" b="1" i="1" dirty="0"/>
              <a:t> </a:t>
            </a:r>
            <a:r>
              <a:rPr lang="ru-RU" b="1" i="1" dirty="0" err="1"/>
              <a:t>кодексінің</a:t>
            </a:r>
            <a:r>
              <a:rPr lang="ru-RU" b="1" i="1" dirty="0"/>
              <a:t> </a:t>
            </a:r>
            <a:r>
              <a:rPr lang="ru-RU" b="1" i="1" dirty="0" err="1"/>
              <a:t>нормаларына</a:t>
            </a:r>
            <a:r>
              <a:rPr lang="ru-RU" b="1" i="1" dirty="0"/>
              <a:t> </a:t>
            </a:r>
            <a:r>
              <a:rPr lang="ru-RU" b="1" i="1" dirty="0" err="1"/>
              <a:t>сай</a:t>
            </a:r>
            <a:r>
              <a:rPr lang="ru-RU" b="1" i="1" dirty="0"/>
              <a:t> </a:t>
            </a:r>
            <a:r>
              <a:rPr lang="ru-RU" b="1" i="1" dirty="0" err="1"/>
              <a:t>бір</a:t>
            </a:r>
            <a:r>
              <a:rPr lang="ru-RU" b="1" i="1" dirty="0"/>
              <a:t> </a:t>
            </a:r>
            <a:r>
              <a:rPr lang="ru-RU" b="1" i="1" dirty="0" err="1"/>
              <a:t>шот</a:t>
            </a:r>
            <a:r>
              <a:rPr lang="ru-RU" b="1" i="1" dirty="0"/>
              <a:t>-фактура </a:t>
            </a:r>
            <a:r>
              <a:rPr lang="ru-RU" b="1" i="1" dirty="0" err="1"/>
              <a:t>жазады</a:t>
            </a:r>
            <a:r>
              <a:rPr lang="ru-RU" b="1" i="1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609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 smtClean="0"/>
              <a:t>салығы</a:t>
            </a:r>
            <a:endParaRPr lang="ru-RU" dirty="0" smtClean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/>
              <a:t>салу </a:t>
            </a:r>
            <a:r>
              <a:rPr lang="ru-RU" dirty="0" err="1"/>
              <a:t>объектісі</a:t>
            </a:r>
            <a:r>
              <a:rPr lang="ru-RU" dirty="0"/>
              <a:t> -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телімі</a:t>
            </a:r>
            <a:r>
              <a:rPr lang="ru-RU" dirty="0"/>
              <a:t>.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төлеушілер</a:t>
            </a:r>
            <a:r>
              <a:rPr lang="ru-RU" dirty="0"/>
              <a:t> </a:t>
            </a:r>
            <a:r>
              <a:rPr lang="ru-RU" dirty="0" err="1"/>
              <a:t>құқығында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учаскелері</a:t>
            </a:r>
            <a:r>
              <a:rPr lang="ru-RU" dirty="0"/>
              <a:t> бар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/>
              <a:t>мүлік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жерді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ақысыз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/>
              <a:t>учаскесін</a:t>
            </a:r>
            <a:r>
              <a:rPr lang="ru-RU" dirty="0"/>
              <a:t> </a:t>
            </a:r>
            <a:r>
              <a:rPr lang="ru-RU" dirty="0" err="1"/>
              <a:t>жалға</a:t>
            </a:r>
            <a:r>
              <a:rPr lang="ru-RU" dirty="0"/>
              <a:t> беру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салығын</a:t>
            </a:r>
            <a:r>
              <a:rPr lang="ru-RU" dirty="0"/>
              <a:t> </a:t>
            </a:r>
            <a:r>
              <a:rPr lang="ru-RU" dirty="0" err="1"/>
              <a:t>төлеуші</a:t>
            </a:r>
            <a:r>
              <a:rPr lang="ru-RU" dirty="0"/>
              <a:t> ​​</a:t>
            </a:r>
            <a:r>
              <a:rPr lang="ru-RU" dirty="0" err="1"/>
              <a:t>жалға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3880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ru-RU" dirty="0" err="1"/>
              <a:t>Мүлік</a:t>
            </a:r>
            <a:r>
              <a:rPr lang="ru-RU" dirty="0"/>
              <a:t> </a:t>
            </a:r>
            <a:r>
              <a:rPr lang="ru-RU" dirty="0" err="1" smtClean="0"/>
              <a:t>салығы</a:t>
            </a:r>
            <a:endParaRPr lang="ru-RU" dirty="0" smtClean="0"/>
          </a:p>
          <a:p>
            <a:r>
              <a:rPr lang="ru-RU" dirty="0" err="1" smtClean="0"/>
              <a:t>Заңды</a:t>
            </a:r>
            <a:r>
              <a:rPr lang="ru-RU" dirty="0" smtClean="0"/>
              <a:t> </a:t>
            </a:r>
            <a:r>
              <a:rPr lang="ru-RU" dirty="0" err="1"/>
              <a:t>тұлғалар</a:t>
            </a:r>
            <a:r>
              <a:rPr lang="ru-RU" dirty="0"/>
              <a:t> мен </a:t>
            </a:r>
            <a:r>
              <a:rPr lang="ru-RU" dirty="0" err="1"/>
              <a:t>кәсіпкерлер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объектісі</a:t>
            </a:r>
            <a:r>
              <a:rPr lang="ru-RU" dirty="0"/>
              <a:t> </a:t>
            </a:r>
            <a:r>
              <a:rPr lang="ru-RU" dirty="0" err="1"/>
              <a:t>бухгалтерлік</a:t>
            </a:r>
            <a:r>
              <a:rPr lang="ru-RU" dirty="0"/>
              <a:t> </a:t>
            </a:r>
            <a:r>
              <a:rPr lang="ru-RU" dirty="0" err="1"/>
              <a:t>есеп</a:t>
            </a:r>
            <a:r>
              <a:rPr lang="ru-RU" dirty="0"/>
              <a:t> </a:t>
            </a:r>
            <a:r>
              <a:rPr lang="ru-RU" dirty="0" err="1"/>
              <a:t>мәліметтері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анықталатын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</a:t>
            </a:r>
            <a:r>
              <a:rPr lang="ru-RU" dirty="0"/>
              <a:t> мен </a:t>
            </a:r>
            <a:r>
              <a:rPr lang="ru-RU" dirty="0" err="1"/>
              <a:t>материалдық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активтердің</a:t>
            </a:r>
            <a:r>
              <a:rPr lang="ru-RU" dirty="0"/>
              <a:t> </a:t>
            </a:r>
            <a:r>
              <a:rPr lang="ru-RU" dirty="0" err="1"/>
              <a:t>орташа</a:t>
            </a:r>
            <a:r>
              <a:rPr lang="ru-RU" dirty="0"/>
              <a:t> </a:t>
            </a:r>
            <a:r>
              <a:rPr lang="ru-RU" dirty="0" err="1"/>
              <a:t>жылдық</a:t>
            </a:r>
            <a:r>
              <a:rPr lang="ru-RU" dirty="0"/>
              <a:t> </a:t>
            </a:r>
            <a:r>
              <a:rPr lang="ru-RU" dirty="0" err="1"/>
              <a:t>құны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Қаржылық</a:t>
            </a:r>
            <a:r>
              <a:rPr lang="ru-RU" dirty="0"/>
              <a:t> лизинг </a:t>
            </a:r>
            <a:r>
              <a:rPr lang="ru-RU" dirty="0" err="1"/>
              <a:t>объектісі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</a:t>
            </a:r>
            <a:r>
              <a:rPr lang="ru-RU" dirty="0"/>
              <a:t> ​​лизинг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7175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/>
          <a:lstStyle/>
          <a:p>
            <a:endParaRPr lang="ru-RU" b="1" i="1" dirty="0" smtClean="0"/>
          </a:p>
          <a:p>
            <a:r>
              <a:rPr lang="kk-KZ" b="1" i="1" dirty="0" smtClean="0"/>
              <a:t>Көлік құралдарына салық салу</a:t>
            </a:r>
            <a:endParaRPr lang="ru-RU" b="1" i="1" dirty="0"/>
          </a:p>
          <a:p>
            <a:endParaRPr lang="ru-RU" b="1" i="1" dirty="0" smtClean="0"/>
          </a:p>
          <a:p>
            <a:r>
              <a:rPr lang="ru-RU" b="1" i="1" dirty="0" err="1" smtClean="0"/>
              <a:t>Салық</a:t>
            </a:r>
            <a:r>
              <a:rPr lang="ru-RU" b="1" i="1" dirty="0" smtClean="0"/>
              <a:t> </a:t>
            </a:r>
            <a:r>
              <a:rPr lang="ru-RU" b="1" i="1" dirty="0" err="1"/>
              <a:t>кодексіне</a:t>
            </a:r>
            <a:r>
              <a:rPr lang="ru-RU" b="1" i="1" dirty="0"/>
              <a:t> </a:t>
            </a:r>
            <a:r>
              <a:rPr lang="ru-RU" b="1" i="1" dirty="0" err="1"/>
              <a:t>сәйкес</a:t>
            </a:r>
            <a:r>
              <a:rPr lang="ru-RU" b="1" i="1" dirty="0"/>
              <a:t> </a:t>
            </a:r>
            <a:r>
              <a:rPr lang="ru-RU" b="1" i="1" dirty="0" err="1"/>
              <a:t>лизингке</a:t>
            </a:r>
            <a:r>
              <a:rPr lang="ru-RU" b="1" i="1" dirty="0"/>
              <a:t> </a:t>
            </a:r>
            <a:r>
              <a:rPr lang="ru-RU" b="1" i="1" dirty="0" err="1"/>
              <a:t>берілген</a:t>
            </a:r>
            <a:r>
              <a:rPr lang="ru-RU" b="1" i="1" dirty="0"/>
              <a:t> </a:t>
            </a:r>
            <a:r>
              <a:rPr lang="ru-RU" b="1" i="1" dirty="0" err="1"/>
              <a:t>көлік</a:t>
            </a:r>
            <a:r>
              <a:rPr lang="ru-RU" b="1" i="1" dirty="0"/>
              <a:t> </a:t>
            </a:r>
            <a:r>
              <a:rPr lang="ru-RU" b="1" i="1" dirty="0" err="1"/>
              <a:t>құралдарына</a:t>
            </a:r>
            <a:r>
              <a:rPr lang="ru-RU" b="1" i="1" dirty="0"/>
              <a:t> </a:t>
            </a:r>
            <a:r>
              <a:rPr lang="ru-RU" b="1" i="1" dirty="0" err="1"/>
              <a:t>салық</a:t>
            </a:r>
            <a:r>
              <a:rPr lang="ru-RU" b="1" i="1" dirty="0"/>
              <a:t> </a:t>
            </a:r>
            <a:r>
              <a:rPr lang="ru-RU" b="1" i="1" dirty="0" err="1"/>
              <a:t>төлеуші</a:t>
            </a:r>
            <a:r>
              <a:rPr lang="ru-RU" b="1" i="1" dirty="0"/>
              <a:t> лизинг </a:t>
            </a:r>
            <a:r>
              <a:rPr lang="ru-RU" b="1" i="1" dirty="0" err="1"/>
              <a:t>алушы</a:t>
            </a:r>
            <a:r>
              <a:rPr lang="ru-RU" b="1" i="1" dirty="0"/>
              <a:t> </a:t>
            </a:r>
            <a:r>
              <a:rPr lang="ru-RU" b="1" i="1" dirty="0" err="1"/>
              <a:t>болып</a:t>
            </a:r>
            <a:r>
              <a:rPr lang="ru-RU" b="1" i="1" dirty="0"/>
              <a:t> </a:t>
            </a:r>
            <a:r>
              <a:rPr lang="ru-RU" b="1" i="1" dirty="0" err="1"/>
              <a:t>табылады</a:t>
            </a:r>
            <a:r>
              <a:rPr lang="ru-RU" b="1" i="1" dirty="0"/>
              <a:t>. </a:t>
            </a:r>
            <a:r>
              <a:rPr lang="ru-RU" b="1" i="1" dirty="0" err="1"/>
              <a:t>Көлік</a:t>
            </a:r>
            <a:r>
              <a:rPr lang="ru-RU" b="1" i="1" dirty="0"/>
              <a:t> </a:t>
            </a:r>
            <a:r>
              <a:rPr lang="ru-RU" b="1" i="1" dirty="0" err="1"/>
              <a:t>құралы</a:t>
            </a:r>
            <a:r>
              <a:rPr lang="ru-RU" b="1" i="1" dirty="0"/>
              <a:t> </a:t>
            </a:r>
            <a:r>
              <a:rPr lang="ru-RU" b="1" i="1" dirty="0" err="1"/>
              <a:t>жол</a:t>
            </a:r>
            <a:r>
              <a:rPr lang="ru-RU" b="1" i="1" dirty="0"/>
              <a:t> </a:t>
            </a:r>
            <a:r>
              <a:rPr lang="ru-RU" b="1" i="1" dirty="0" err="1"/>
              <a:t>полициясы</a:t>
            </a:r>
            <a:r>
              <a:rPr lang="ru-RU" b="1" i="1" dirty="0"/>
              <a:t> </a:t>
            </a:r>
            <a:r>
              <a:rPr lang="ru-RU" b="1" i="1" dirty="0" err="1"/>
              <a:t>органдарында</a:t>
            </a:r>
            <a:r>
              <a:rPr lang="ru-RU" b="1" i="1" dirty="0"/>
              <a:t> лизинг </a:t>
            </a:r>
            <a:r>
              <a:rPr lang="ru-RU" b="1" i="1" dirty="0" err="1"/>
              <a:t>берушінің</a:t>
            </a:r>
            <a:r>
              <a:rPr lang="ru-RU" b="1" i="1" dirty="0"/>
              <a:t> </a:t>
            </a:r>
            <a:r>
              <a:rPr lang="ru-RU" b="1" i="1" dirty="0" err="1"/>
              <a:t>атына</a:t>
            </a:r>
            <a:r>
              <a:rPr lang="ru-RU" b="1" i="1" dirty="0"/>
              <a:t> </a:t>
            </a:r>
            <a:r>
              <a:rPr lang="ru-RU" b="1" i="1" dirty="0" err="1"/>
              <a:t>тіркелген</a:t>
            </a:r>
            <a:r>
              <a:rPr lang="ru-RU" b="1" i="1" dirty="0"/>
              <a:t>. </a:t>
            </a:r>
            <a:r>
              <a:rPr lang="ru-RU" b="1" i="1" dirty="0" err="1"/>
              <a:t>Көлік</a:t>
            </a:r>
            <a:r>
              <a:rPr lang="ru-RU" b="1" i="1" dirty="0"/>
              <a:t> лизинг </a:t>
            </a:r>
            <a:r>
              <a:rPr lang="ru-RU" b="1" i="1" dirty="0" err="1"/>
              <a:t>алушының</a:t>
            </a:r>
            <a:r>
              <a:rPr lang="ru-RU" b="1" i="1" dirty="0"/>
              <a:t> </a:t>
            </a:r>
            <a:r>
              <a:rPr lang="ru-RU" b="1" i="1" dirty="0" err="1"/>
              <a:t>балансында</a:t>
            </a:r>
            <a:r>
              <a:rPr lang="ru-RU" b="1" i="1" dirty="0"/>
              <a:t> </a:t>
            </a:r>
            <a:r>
              <a:rPr lang="ru-RU" b="1" i="1" dirty="0" err="1"/>
              <a:t>тұр</a:t>
            </a:r>
            <a:r>
              <a:rPr lang="ru-RU" b="1" i="1" dirty="0"/>
              <a:t>. Лизинг </a:t>
            </a:r>
            <a:r>
              <a:rPr lang="ru-RU" b="1" i="1" dirty="0" err="1"/>
              <a:t>алушы</a:t>
            </a:r>
            <a:r>
              <a:rPr lang="ru-RU" b="1" i="1" dirty="0"/>
              <a:t> </a:t>
            </a:r>
            <a:r>
              <a:rPr lang="ru-RU" b="1" i="1" dirty="0" err="1"/>
              <a:t>көбінесе</a:t>
            </a:r>
            <a:r>
              <a:rPr lang="ru-RU" b="1" i="1" dirty="0"/>
              <a:t> </a:t>
            </a:r>
            <a:r>
              <a:rPr lang="ru-RU" b="1" i="1" dirty="0" err="1"/>
              <a:t>басқа</a:t>
            </a:r>
            <a:r>
              <a:rPr lang="ru-RU" b="1" i="1" dirty="0"/>
              <a:t> </a:t>
            </a:r>
            <a:r>
              <a:rPr lang="ru-RU" b="1" i="1" dirty="0" err="1"/>
              <a:t>аймақта</a:t>
            </a:r>
            <a:r>
              <a:rPr lang="ru-RU" b="1" i="1" dirty="0"/>
              <a:t> </a:t>
            </a:r>
            <a:r>
              <a:rPr lang="ru-RU" b="1" i="1" dirty="0" err="1"/>
              <a:t>болады</a:t>
            </a:r>
            <a:r>
              <a:rPr lang="ru-RU" b="1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34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 smtClean="0"/>
              <a:t>Қ</a:t>
            </a:r>
            <a:r>
              <a:rPr lang="ru-RU" dirty="0" err="1" smtClean="0"/>
              <a:t>аржы</a:t>
            </a:r>
            <a:r>
              <a:rPr lang="ru-RU" dirty="0" smtClean="0"/>
              <a:t> </a:t>
            </a:r>
            <a:r>
              <a:rPr lang="ru-RU" dirty="0"/>
              <a:t>лизинг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ru-RU" dirty="0" err="1"/>
              <a:t>бұдан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en-US" dirty="0" err="1"/>
              <a:t>i</a:t>
            </a:r>
            <a:r>
              <a:rPr lang="en-US" dirty="0"/>
              <a:t> - </a:t>
            </a:r>
            <a:r>
              <a:rPr lang="ru-RU" dirty="0"/>
              <a:t>лизинг) - лизинг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сатушыдан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en-US" dirty="0" err="1"/>
              <a:t>i</a:t>
            </a:r>
            <a:r>
              <a:rPr lang="ru-RU" dirty="0" err="1"/>
              <a:t>гіне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лизинг </a:t>
            </a:r>
            <a:r>
              <a:rPr lang="ru-RU" dirty="0" err="1"/>
              <a:t>шартымен</a:t>
            </a:r>
            <a:r>
              <a:rPr lang="ru-RU" dirty="0"/>
              <a:t> </a:t>
            </a:r>
            <a:r>
              <a:rPr lang="ru-RU" dirty="0" err="1"/>
              <a:t>кел</a:t>
            </a:r>
            <a:r>
              <a:rPr lang="en-US" dirty="0" err="1"/>
              <a:t>i</a:t>
            </a:r>
            <a:r>
              <a:rPr lang="ru-RU" dirty="0"/>
              <a:t>с</a:t>
            </a:r>
            <a:r>
              <a:rPr lang="en-US" dirty="0" err="1"/>
              <a:t>i</a:t>
            </a:r>
            <a:r>
              <a:rPr lang="ru-RU" dirty="0" err="1"/>
              <a:t>лген</a:t>
            </a:r>
            <a:r>
              <a:rPr lang="ru-RU" dirty="0"/>
              <a:t> лизинг </a:t>
            </a:r>
            <a:r>
              <a:rPr lang="ru-RU" dirty="0" err="1"/>
              <a:t>нысанасын</a:t>
            </a:r>
            <a:r>
              <a:rPr lang="ru-RU" dirty="0"/>
              <a:t> лизинг </a:t>
            </a:r>
            <a:r>
              <a:rPr lang="ru-RU" dirty="0" err="1"/>
              <a:t>алушыға</a:t>
            </a:r>
            <a:r>
              <a:rPr lang="ru-RU" dirty="0"/>
              <a:t> </a:t>
            </a:r>
            <a:r>
              <a:rPr lang="ru-RU" dirty="0" err="1"/>
              <a:t>белг</a:t>
            </a:r>
            <a:r>
              <a:rPr lang="en-US" dirty="0" err="1"/>
              <a:t>i</a:t>
            </a:r>
            <a:r>
              <a:rPr lang="ru-RU" dirty="0"/>
              <a:t>л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б</a:t>
            </a:r>
            <a:r>
              <a:rPr lang="en-US" dirty="0" err="1"/>
              <a:t>i</a:t>
            </a:r>
            <a:r>
              <a:rPr lang="ru-RU" dirty="0"/>
              <a:t>р </a:t>
            </a:r>
            <a:r>
              <a:rPr lang="ru-RU" dirty="0" err="1"/>
              <a:t>төлемақысына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белг</a:t>
            </a:r>
            <a:r>
              <a:rPr lang="en-US" dirty="0" err="1"/>
              <a:t>i</a:t>
            </a:r>
            <a:r>
              <a:rPr lang="ru-RU" dirty="0"/>
              <a:t>л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б</a:t>
            </a:r>
            <a:r>
              <a:rPr lang="en-US" dirty="0" err="1"/>
              <a:t>i</a:t>
            </a:r>
            <a:r>
              <a:rPr lang="ru-RU" dirty="0"/>
              <a:t>р </a:t>
            </a:r>
            <a:r>
              <a:rPr lang="ru-RU" dirty="0" err="1"/>
              <a:t>талаптармен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иеленуге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жылдан</a:t>
            </a:r>
            <a:r>
              <a:rPr lang="ru-RU" dirty="0"/>
              <a:t> </a:t>
            </a:r>
            <a:r>
              <a:rPr lang="ru-RU" dirty="0" err="1"/>
              <a:t>асатын</a:t>
            </a:r>
            <a:r>
              <a:rPr lang="ru-RU" dirty="0"/>
              <a:t> </a:t>
            </a:r>
            <a:r>
              <a:rPr lang="ru-RU" dirty="0" err="1"/>
              <a:t>мерзімге</a:t>
            </a:r>
            <a:r>
              <a:rPr lang="ru-RU" dirty="0"/>
              <a:t> </a:t>
            </a:r>
            <a:r>
              <a:rPr lang="ru-RU" dirty="0" err="1"/>
              <a:t>пайдалануға</a:t>
            </a:r>
            <a:r>
              <a:rPr lang="ru-RU" dirty="0"/>
              <a:t> </a:t>
            </a:r>
            <a:r>
              <a:rPr lang="ru-RU" dirty="0" err="1"/>
              <a:t>беруге</a:t>
            </a:r>
            <a:r>
              <a:rPr lang="ru-RU" dirty="0"/>
              <a:t> м</a:t>
            </a:r>
            <a:r>
              <a:rPr lang="en-US" dirty="0" err="1"/>
              <a:t>i</a:t>
            </a:r>
            <a:r>
              <a:rPr lang="ru-RU" dirty="0" err="1"/>
              <a:t>ндеттенет</a:t>
            </a:r>
            <a:r>
              <a:rPr lang="en-US" dirty="0" err="1"/>
              <a:t>i</a:t>
            </a:r>
            <a:r>
              <a:rPr lang="ru-RU" dirty="0"/>
              <a:t>н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қызметт</a:t>
            </a:r>
            <a:r>
              <a:rPr lang="en-US" dirty="0" err="1"/>
              <a:t>i</a:t>
            </a:r>
            <a:r>
              <a:rPr lang="ru-RU" dirty="0"/>
              <a:t>ң </a:t>
            </a:r>
            <a:r>
              <a:rPr lang="ru-RU" dirty="0" err="1"/>
              <a:t>түр</a:t>
            </a:r>
            <a:r>
              <a:rPr lang="en-US" dirty="0" err="1"/>
              <a:t>i</a:t>
            </a:r>
            <a:r>
              <a:rPr lang="en-US" dirty="0" smtClean="0"/>
              <a:t>.</a:t>
            </a:r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pPr algn="just" fontAlgn="base"/>
            <a:r>
              <a:rPr lang="ru-RU" sz="1700" b="1" dirty="0" err="1">
                <a:solidFill>
                  <a:srgbClr val="FF0000"/>
                </a:solidFill>
              </a:rPr>
              <a:t>Қаржы</a:t>
            </a: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 err="1">
                <a:solidFill>
                  <a:srgbClr val="FF0000"/>
                </a:solidFill>
              </a:rPr>
              <a:t>лизингі</a:t>
            </a: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 err="1" smtClean="0">
                <a:solidFill>
                  <a:srgbClr val="FF0000"/>
                </a:solidFill>
              </a:rPr>
              <a:t>туралы</a:t>
            </a:r>
            <a:r>
              <a:rPr lang="ru-RU" sz="1700" dirty="0" smtClean="0">
                <a:solidFill>
                  <a:srgbClr val="FF0000"/>
                </a:solidFill>
              </a:rPr>
              <a:t> </a:t>
            </a:r>
            <a:r>
              <a:rPr lang="ru-RU" sz="1700" b="1" dirty="0" smtClean="0">
                <a:solidFill>
                  <a:srgbClr val="FF0000"/>
                </a:solidFill>
              </a:rPr>
              <a:t>2000 </a:t>
            </a:r>
            <a:r>
              <a:rPr lang="ru-RU" sz="1700" b="1" dirty="0" err="1">
                <a:solidFill>
                  <a:srgbClr val="FF0000"/>
                </a:solidFill>
              </a:rPr>
              <a:t>жылғы</a:t>
            </a:r>
            <a:r>
              <a:rPr lang="ru-RU" sz="1700" b="1" dirty="0">
                <a:solidFill>
                  <a:srgbClr val="FF0000"/>
                </a:solidFill>
              </a:rPr>
              <a:t> 5 </a:t>
            </a:r>
            <a:r>
              <a:rPr lang="ru-RU" sz="1700" b="1" dirty="0" err="1">
                <a:solidFill>
                  <a:srgbClr val="FF0000"/>
                </a:solidFill>
              </a:rPr>
              <a:t>шілдедегі</a:t>
            </a:r>
            <a:r>
              <a:rPr lang="ru-RU" sz="1700" b="1" dirty="0">
                <a:solidFill>
                  <a:srgbClr val="FF0000"/>
                </a:solidFill>
              </a:rPr>
              <a:t> № 78-ІІ</a:t>
            </a:r>
            <a:r>
              <a:rPr lang="ru-RU" sz="1700" dirty="0">
                <a:solidFill>
                  <a:srgbClr val="FF0000"/>
                </a:solidFill>
              </a:rPr>
              <a:t> </a:t>
            </a:r>
            <a:r>
              <a:rPr lang="ru-RU" sz="1700" b="1" dirty="0" err="1">
                <a:solidFill>
                  <a:srgbClr val="FF0000"/>
                </a:solidFill>
              </a:rPr>
              <a:t>Қазақстан</a:t>
            </a: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 err="1">
                <a:solidFill>
                  <a:srgbClr val="FF0000"/>
                </a:solidFill>
              </a:rPr>
              <a:t>Республикасының</a:t>
            </a: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 err="1" smtClean="0">
                <a:solidFill>
                  <a:srgbClr val="FF0000"/>
                </a:solidFill>
              </a:rPr>
              <a:t>Заңы</a:t>
            </a:r>
            <a:r>
              <a:rPr lang="ru-RU" sz="1700" dirty="0" smtClean="0">
                <a:solidFill>
                  <a:srgbClr val="FF0000"/>
                </a:solidFill>
              </a:rPr>
              <a:t> </a:t>
            </a:r>
            <a:r>
              <a:rPr lang="ru-RU" sz="1700" i="1" dirty="0" smtClean="0">
                <a:solidFill>
                  <a:srgbClr val="FF0000"/>
                </a:solidFill>
              </a:rPr>
              <a:t>(2020.01.01</a:t>
            </a:r>
            <a:r>
              <a:rPr lang="ru-RU" sz="1700" i="1" dirty="0">
                <a:solidFill>
                  <a:srgbClr val="FF0000"/>
                </a:solidFill>
              </a:rPr>
              <a:t>. </a:t>
            </a:r>
            <a:r>
              <a:rPr lang="ru-RU" sz="1700" i="1" dirty="0" err="1">
                <a:solidFill>
                  <a:srgbClr val="FF0000"/>
                </a:solidFill>
              </a:rPr>
              <a:t>берілген</a:t>
            </a:r>
            <a:r>
              <a:rPr lang="ru-RU" sz="1700" i="1" dirty="0">
                <a:solidFill>
                  <a:srgbClr val="FF0000"/>
                </a:solidFill>
              </a:rPr>
              <a:t> </a:t>
            </a:r>
            <a:r>
              <a:rPr lang="ru-RU" sz="1700" i="1" u="sng" dirty="0" err="1">
                <a:solidFill>
                  <a:srgbClr val="FF0000"/>
                </a:solidFill>
                <a:hlinkClick r:id="rId2" tooltip="Қаржы лизингі туралы 2000 жылғы 5 шілдедегі № 78-ІІ Қазақстан Республикасының Заңы (2020.01.01. берілген өзгерістер мен толықтырулармен)"/>
              </a:rPr>
              <a:t>өзгерістер</a:t>
            </a:r>
            <a:r>
              <a:rPr lang="ru-RU" sz="1700" i="1" u="sng" dirty="0">
                <a:solidFill>
                  <a:srgbClr val="FF0000"/>
                </a:solidFill>
                <a:hlinkClick r:id="rId2" tooltip="Қаржы лизингі туралы 2000 жылғы 5 шілдедегі № 78-ІІ Қазақстан Республикасының Заңы (2020.01.01. берілген өзгерістер мен толықтырулармен)"/>
              </a:rPr>
              <a:t> мен </a:t>
            </a:r>
            <a:r>
              <a:rPr lang="ru-RU" sz="1700" i="1" u="sng" dirty="0" err="1">
                <a:solidFill>
                  <a:srgbClr val="FF0000"/>
                </a:solidFill>
                <a:hlinkClick r:id="rId2" tooltip="Қаржы лизингі туралы 2000 жылғы 5 шілдедегі № 78-ІІ Қазақстан Республикасының Заңы (2020.01.01. берілген өзгерістер мен толықтырулармен)"/>
              </a:rPr>
              <a:t>толықтырулармен</a:t>
            </a:r>
            <a:r>
              <a:rPr lang="ru-RU" sz="1700" i="1" dirty="0">
                <a:solidFill>
                  <a:srgbClr val="FF0000"/>
                </a:solidFill>
              </a:rPr>
              <a:t>)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842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Лизингт</a:t>
            </a:r>
            <a:r>
              <a:rPr lang="en-US" dirty="0" err="1"/>
              <a:t>i</a:t>
            </a:r>
            <a:r>
              <a:rPr lang="ru-RU" dirty="0"/>
              <a:t>ң </a:t>
            </a:r>
            <a:r>
              <a:rPr lang="ru-RU" dirty="0" err="1"/>
              <a:t>нысандары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en-US" dirty="0" err="1"/>
              <a:t>i</a:t>
            </a:r>
            <a:r>
              <a:rPr lang="ru-RU" dirty="0" err="1"/>
              <a:t>шк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лизинг. </a:t>
            </a:r>
            <a:endParaRPr lang="ru-RU" dirty="0" smtClean="0"/>
          </a:p>
          <a:p>
            <a:r>
              <a:rPr lang="en-US" dirty="0" smtClean="0"/>
              <a:t>I</a:t>
            </a:r>
            <a:r>
              <a:rPr lang="ru-RU" dirty="0" err="1"/>
              <a:t>шк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лизингт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лизинг </a:t>
            </a:r>
            <a:r>
              <a:rPr lang="ru-RU" dirty="0" err="1"/>
              <a:t>беруш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мен лизинг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резиденттер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халықаралық</a:t>
            </a:r>
            <a:r>
              <a:rPr lang="ru-RU" dirty="0"/>
              <a:t> лизинг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лизингт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лизинг </a:t>
            </a:r>
            <a:r>
              <a:rPr lang="ru-RU" dirty="0" err="1"/>
              <a:t>беруш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немесе</a:t>
            </a:r>
            <a:r>
              <a:rPr lang="ru-RU" dirty="0"/>
              <a:t> лизинг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резидент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табылмайды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674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Лизингт</a:t>
            </a:r>
            <a:r>
              <a:rPr lang="en-US" dirty="0" err="1"/>
              <a:t>i</a:t>
            </a:r>
            <a:r>
              <a:rPr lang="ru-RU" dirty="0"/>
              <a:t>ң </a:t>
            </a:r>
            <a:r>
              <a:rPr lang="ru-RU" dirty="0" err="1"/>
              <a:t>түрлер</a:t>
            </a:r>
            <a:r>
              <a:rPr lang="en-US" dirty="0"/>
              <a:t>i:</a:t>
            </a:r>
          </a:p>
          <a:p>
            <a:r>
              <a:rPr lang="en-US" dirty="0"/>
              <a:t>1) </a:t>
            </a:r>
            <a:r>
              <a:rPr lang="ru-RU" dirty="0" err="1"/>
              <a:t>қайтару</a:t>
            </a:r>
            <a:r>
              <a:rPr lang="ru-RU" dirty="0"/>
              <a:t> лизинг</a:t>
            </a:r>
            <a:r>
              <a:rPr lang="en-US" dirty="0" err="1"/>
              <a:t>i</a:t>
            </a:r>
            <a:r>
              <a:rPr lang="en-US" dirty="0"/>
              <a:t> - </a:t>
            </a:r>
            <a:r>
              <a:rPr lang="ru-RU" dirty="0" err="1"/>
              <a:t>лизингт</a:t>
            </a:r>
            <a:r>
              <a:rPr lang="en-US" dirty="0" err="1"/>
              <a:t>i</a:t>
            </a:r>
            <a:r>
              <a:rPr lang="ru-RU" dirty="0"/>
              <a:t>ң б</a:t>
            </a:r>
            <a:r>
              <a:rPr lang="en-US" dirty="0" err="1"/>
              <a:t>i</a:t>
            </a:r>
            <a:r>
              <a:rPr lang="ru-RU" dirty="0"/>
              <a:t>р </a:t>
            </a:r>
            <a:r>
              <a:rPr lang="ru-RU" dirty="0" err="1"/>
              <a:t>түр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сатушы</a:t>
            </a:r>
            <a:r>
              <a:rPr lang="ru-RU" dirty="0"/>
              <a:t> лизинг </a:t>
            </a:r>
            <a:r>
              <a:rPr lang="ru-RU" dirty="0" err="1"/>
              <a:t>нысанасын</a:t>
            </a:r>
            <a:r>
              <a:rPr lang="ru-RU" dirty="0"/>
              <a:t> лизинг </a:t>
            </a:r>
            <a:r>
              <a:rPr lang="ru-RU" dirty="0" err="1"/>
              <a:t>беруш</a:t>
            </a:r>
            <a:r>
              <a:rPr lang="en-US" dirty="0" err="1"/>
              <a:t>i</a:t>
            </a:r>
            <a:r>
              <a:rPr lang="ru-RU" dirty="0" err="1"/>
              <a:t>ге</a:t>
            </a:r>
            <a:r>
              <a:rPr lang="ru-RU" dirty="0"/>
              <a:t> осы лизинг </a:t>
            </a:r>
            <a:r>
              <a:rPr lang="ru-RU" dirty="0" err="1"/>
              <a:t>нысанасын</a:t>
            </a:r>
            <a:r>
              <a:rPr lang="ru-RU" dirty="0"/>
              <a:t> лизинг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рет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лизингке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талабымен</a:t>
            </a:r>
            <a:r>
              <a:rPr lang="ru-RU" dirty="0"/>
              <a:t> </a:t>
            </a:r>
            <a:r>
              <a:rPr lang="ru-RU" dirty="0" err="1"/>
              <a:t>сатады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2</a:t>
            </a:r>
            <a:r>
              <a:rPr lang="ru-RU" dirty="0"/>
              <a:t>) банк лизинг</a:t>
            </a:r>
            <a:r>
              <a:rPr lang="en-US" dirty="0" err="1"/>
              <a:t>i</a:t>
            </a:r>
            <a:r>
              <a:rPr lang="en-US" dirty="0"/>
              <a:t> - </a:t>
            </a:r>
            <a:r>
              <a:rPr lang="ru-RU" dirty="0" err="1"/>
              <a:t>лизингт</a:t>
            </a:r>
            <a:r>
              <a:rPr lang="en-US" dirty="0" err="1"/>
              <a:t>i</a:t>
            </a:r>
            <a:r>
              <a:rPr lang="ru-RU" dirty="0"/>
              <a:t>ң б</a:t>
            </a:r>
            <a:r>
              <a:rPr lang="en-US" dirty="0" err="1"/>
              <a:t>i</a:t>
            </a:r>
            <a:r>
              <a:rPr lang="ru-RU" dirty="0"/>
              <a:t>р </a:t>
            </a:r>
            <a:r>
              <a:rPr lang="ru-RU" dirty="0" err="1"/>
              <a:t>түр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 err="1"/>
              <a:t>мұнда</a:t>
            </a:r>
            <a:r>
              <a:rPr lang="ru-RU" dirty="0"/>
              <a:t> лизинг </a:t>
            </a:r>
            <a:r>
              <a:rPr lang="ru-RU" dirty="0" err="1"/>
              <a:t>беруш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банк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толық</a:t>
            </a:r>
            <a:r>
              <a:rPr lang="ru-RU" dirty="0"/>
              <a:t> лизинг - </a:t>
            </a:r>
            <a:r>
              <a:rPr lang="ru-RU" dirty="0" err="1"/>
              <a:t>лизингт</a:t>
            </a:r>
            <a:r>
              <a:rPr lang="en-US" dirty="0" err="1"/>
              <a:t>i</a:t>
            </a:r>
            <a:r>
              <a:rPr lang="ru-RU" dirty="0"/>
              <a:t>ң б</a:t>
            </a:r>
            <a:r>
              <a:rPr lang="en-US" dirty="0" err="1"/>
              <a:t>i</a:t>
            </a:r>
            <a:r>
              <a:rPr lang="ru-RU" dirty="0"/>
              <a:t>р </a:t>
            </a:r>
            <a:r>
              <a:rPr lang="ru-RU" dirty="0" err="1"/>
              <a:t>түр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лизинг </a:t>
            </a:r>
            <a:r>
              <a:rPr lang="ru-RU" dirty="0" err="1"/>
              <a:t>нысанасына</a:t>
            </a:r>
            <a:r>
              <a:rPr lang="ru-RU" dirty="0"/>
              <a:t>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көрсетуд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жөндеу</a:t>
            </a:r>
            <a:r>
              <a:rPr lang="en-US" dirty="0" err="1"/>
              <a:t>i</a:t>
            </a:r>
            <a:r>
              <a:rPr lang="ru-RU" dirty="0"/>
              <a:t>н лизинг </a:t>
            </a:r>
            <a:r>
              <a:rPr lang="ru-RU" dirty="0" err="1"/>
              <a:t>беруш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;</a:t>
            </a:r>
          </a:p>
          <a:p>
            <a:r>
              <a:rPr lang="ru-RU" dirty="0" smtClean="0"/>
              <a:t>4</a:t>
            </a:r>
            <a:r>
              <a:rPr lang="ru-RU" dirty="0"/>
              <a:t>) таза лизинг - </a:t>
            </a:r>
            <a:r>
              <a:rPr lang="ru-RU" dirty="0" err="1"/>
              <a:t>лизингт</a:t>
            </a:r>
            <a:r>
              <a:rPr lang="en-US" dirty="0" err="1"/>
              <a:t>i</a:t>
            </a:r>
            <a:r>
              <a:rPr lang="ru-RU" dirty="0"/>
              <a:t>ң б</a:t>
            </a:r>
            <a:r>
              <a:rPr lang="en-US" dirty="0" err="1"/>
              <a:t>i</a:t>
            </a:r>
            <a:r>
              <a:rPr lang="ru-RU" dirty="0"/>
              <a:t>р </a:t>
            </a:r>
            <a:r>
              <a:rPr lang="ru-RU" dirty="0" err="1"/>
              <a:t>түр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лизинг </a:t>
            </a:r>
            <a:r>
              <a:rPr lang="ru-RU" dirty="0" err="1"/>
              <a:t>нысанасына</a:t>
            </a:r>
            <a:r>
              <a:rPr lang="ru-RU" dirty="0"/>
              <a:t>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көрсетуд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жөндеу</a:t>
            </a:r>
            <a:r>
              <a:rPr lang="en-US" dirty="0" err="1"/>
              <a:t>i</a:t>
            </a:r>
            <a:r>
              <a:rPr lang="ru-RU" dirty="0"/>
              <a:t>н лизинг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.</a:t>
            </a:r>
          </a:p>
          <a:p>
            <a:r>
              <a:rPr lang="ru-RU" dirty="0"/>
              <a:t>5) ислам </a:t>
            </a:r>
            <a:r>
              <a:rPr lang="ru-RU" dirty="0" err="1"/>
              <a:t>лизингі</a:t>
            </a:r>
            <a:r>
              <a:rPr lang="ru-RU" dirty="0"/>
              <a:t> – осы </a:t>
            </a:r>
            <a:r>
              <a:rPr lang="ru-RU" dirty="0" err="1"/>
              <a:t>Заңның</a:t>
            </a:r>
            <a:r>
              <a:rPr lang="ru-RU" dirty="0"/>
              <a:t> 2-1-тарауында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ерекшеліктер</a:t>
            </a:r>
            <a:r>
              <a:rPr lang="ru-RU" dirty="0"/>
              <a:t> </a:t>
            </a:r>
            <a:r>
              <a:rPr lang="ru-RU" dirty="0" err="1"/>
              <a:t>ескеріле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ислам </a:t>
            </a:r>
            <a:r>
              <a:rPr lang="ru-RU" dirty="0" err="1"/>
              <a:t>банктері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нарығы</a:t>
            </a:r>
            <a:r>
              <a:rPr lang="ru-RU" dirty="0"/>
              <a:t> мен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ұйымдарын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,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қадағалау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уәкілетті</a:t>
            </a:r>
            <a:r>
              <a:rPr lang="ru-RU" dirty="0"/>
              <a:t> </a:t>
            </a:r>
            <a:r>
              <a:rPr lang="ru-RU" dirty="0" err="1"/>
              <a:t>органның</a:t>
            </a:r>
            <a:r>
              <a:rPr lang="ru-RU" dirty="0"/>
              <a:t> </a:t>
            </a:r>
            <a:r>
              <a:rPr lang="ru-RU" dirty="0" err="1"/>
              <a:t>лицензиясы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акционерлік</a:t>
            </a:r>
            <a:r>
              <a:rPr lang="ru-RU" dirty="0"/>
              <a:t>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ұйымдық-құқықтық</a:t>
            </a:r>
            <a:r>
              <a:rPr lang="ru-RU" dirty="0"/>
              <a:t> </a:t>
            </a:r>
            <a:r>
              <a:rPr lang="ru-RU" dirty="0" err="1"/>
              <a:t>нысанында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банктер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табылмайтын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асыратын</a:t>
            </a:r>
            <a:r>
              <a:rPr lang="ru-RU" dirty="0"/>
              <a:t> </a:t>
            </a:r>
            <a:r>
              <a:rPr lang="ru-RU" dirty="0" err="1"/>
              <a:t>лизингтің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52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Үйлер</a:t>
            </a:r>
            <a:r>
              <a:rPr lang="ru-RU" dirty="0"/>
              <a:t>, </a:t>
            </a:r>
            <a:r>
              <a:rPr lang="ru-RU" dirty="0" err="1"/>
              <a:t>ғимараттар</a:t>
            </a:r>
            <a:r>
              <a:rPr lang="ru-RU" dirty="0"/>
              <a:t>, </a:t>
            </a:r>
            <a:r>
              <a:rPr lang="ru-RU" dirty="0" err="1"/>
              <a:t>машиналар</a:t>
            </a:r>
            <a:r>
              <a:rPr lang="ru-RU" dirty="0"/>
              <a:t>, </a:t>
            </a:r>
            <a:r>
              <a:rPr lang="ru-RU" dirty="0" err="1"/>
              <a:t>жабдықтар</a:t>
            </a:r>
            <a:r>
              <a:rPr lang="ru-RU" dirty="0"/>
              <a:t>, </a:t>
            </a:r>
            <a:r>
              <a:rPr lang="ru-RU" dirty="0" err="1"/>
              <a:t>құрал-саймандар</a:t>
            </a:r>
            <a:r>
              <a:rPr lang="ru-RU" dirty="0"/>
              <a:t>, </a:t>
            </a:r>
            <a:r>
              <a:rPr lang="ru-RU" dirty="0" err="1"/>
              <a:t>көл</a:t>
            </a:r>
            <a:r>
              <a:rPr lang="en-US" dirty="0" err="1"/>
              <a:t>i</a:t>
            </a:r>
            <a:r>
              <a:rPr lang="ru-RU" dirty="0"/>
              <a:t>к </a:t>
            </a:r>
            <a:r>
              <a:rPr lang="ru-RU" dirty="0" err="1"/>
              <a:t>құралдары</a:t>
            </a:r>
            <a:r>
              <a:rPr lang="ru-RU" dirty="0"/>
              <a:t>,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учаскелер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тұтынылмайтын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 - лизинг </a:t>
            </a:r>
            <a:r>
              <a:rPr lang="ru-RU" dirty="0" err="1"/>
              <a:t>нысанасы</a:t>
            </a:r>
            <a:r>
              <a:rPr lang="ru-RU" dirty="0"/>
              <a:t> бола </a:t>
            </a:r>
            <a:r>
              <a:rPr lang="ru-RU" dirty="0" err="1"/>
              <a:t>алады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мен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ресурстар</a:t>
            </a:r>
            <a:r>
              <a:rPr lang="ru-RU" dirty="0"/>
              <a:t> лизинг </a:t>
            </a:r>
            <a:r>
              <a:rPr lang="ru-RU" dirty="0" err="1"/>
              <a:t>нысанасы</a:t>
            </a:r>
            <a:r>
              <a:rPr lang="ru-RU" dirty="0"/>
              <a:t> бола </a:t>
            </a:r>
            <a:r>
              <a:rPr lang="ru-RU" dirty="0" err="1"/>
              <a:t>алмайды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844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8229600" cy="4389120"/>
          </a:xfrm>
        </p:spPr>
        <p:txBody>
          <a:bodyPr/>
          <a:lstStyle/>
          <a:p>
            <a:r>
              <a:rPr lang="ru-RU" dirty="0" err="1"/>
              <a:t>Лизингтік</a:t>
            </a:r>
            <a:r>
              <a:rPr lang="ru-RU" dirty="0"/>
              <a:t> компания да, банк те лизинг </a:t>
            </a:r>
            <a:r>
              <a:rPr lang="ru-RU" dirty="0" err="1"/>
              <a:t>беруші</a:t>
            </a:r>
            <a:r>
              <a:rPr lang="ru-RU" dirty="0"/>
              <a:t> бола </a:t>
            </a:r>
            <a:r>
              <a:rPr lang="ru-RU" dirty="0" err="1"/>
              <a:t>алады</a:t>
            </a:r>
            <a:r>
              <a:rPr lang="ru-RU" dirty="0"/>
              <a:t>, ал </a:t>
            </a:r>
            <a:r>
              <a:rPr lang="ru-RU" dirty="0" err="1"/>
              <a:t>лизингтік</a:t>
            </a:r>
            <a:r>
              <a:rPr lang="ru-RU" dirty="0"/>
              <a:t> </a:t>
            </a:r>
            <a:r>
              <a:rPr lang="ru-RU" dirty="0" err="1"/>
              <a:t>компанияның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лицензиялауға</a:t>
            </a:r>
            <a:r>
              <a:rPr lang="ru-RU" dirty="0"/>
              <a:t> </a:t>
            </a:r>
            <a:r>
              <a:rPr lang="ru-RU" dirty="0" err="1"/>
              <a:t>жатпайды</a:t>
            </a:r>
            <a:r>
              <a:rPr lang="ru-RU" dirty="0"/>
              <a:t>, ал </a:t>
            </a:r>
            <a:r>
              <a:rPr lang="ru-RU" dirty="0" err="1"/>
              <a:t>банктер</a:t>
            </a:r>
            <a:r>
              <a:rPr lang="ru-RU" dirty="0"/>
              <a:t> </a:t>
            </a:r>
            <a:r>
              <a:rPr lang="ru-RU" dirty="0" err="1"/>
              <a:t>лизингтік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жүргізуге</a:t>
            </a:r>
            <a:r>
              <a:rPr lang="ru-RU" dirty="0"/>
              <a:t> лицензия </a:t>
            </a:r>
            <a:r>
              <a:rPr lang="ru-RU" dirty="0" err="1"/>
              <a:t>алуы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 </a:t>
            </a:r>
            <a:r>
              <a:rPr lang="ru-RU" dirty="0" err="1"/>
              <a:t>Банктік</a:t>
            </a:r>
            <a:r>
              <a:rPr lang="ru-RU" dirty="0"/>
              <a:t> </a:t>
            </a:r>
            <a:r>
              <a:rPr lang="ru-RU" dirty="0" err="1"/>
              <a:t>лизингтік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лицензиялаушы</a:t>
            </a:r>
            <a:r>
              <a:rPr lang="ru-RU" dirty="0"/>
              <a:t> орган -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нарығы</a:t>
            </a:r>
            <a:r>
              <a:rPr lang="ru-RU" dirty="0"/>
              <a:t> мен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ұйымдарын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 мен </a:t>
            </a:r>
            <a:r>
              <a:rPr lang="ru-RU" dirty="0" err="1"/>
              <a:t>қадағалау</a:t>
            </a:r>
            <a:r>
              <a:rPr lang="ru-RU" dirty="0"/>
              <a:t> </a:t>
            </a:r>
            <a:r>
              <a:rPr lang="ru-RU" dirty="0" err="1"/>
              <a:t>агенттігі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459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ҚР </a:t>
            </a:r>
            <a:r>
              <a:rPr lang="ru-RU" sz="3600" dirty="0" err="1"/>
              <a:t>лизингтік</a:t>
            </a:r>
            <a:r>
              <a:rPr lang="ru-RU" sz="3600" dirty="0"/>
              <a:t> </a:t>
            </a:r>
            <a:r>
              <a:rPr lang="ru-RU" sz="3600" dirty="0" err="1"/>
              <a:t>қатынастарды</a:t>
            </a:r>
            <a:r>
              <a:rPr lang="ru-RU" sz="3600" dirty="0"/>
              <a:t> </a:t>
            </a:r>
            <a:r>
              <a:rPr lang="ru-RU" sz="3600" dirty="0" err="1"/>
              <a:t>реттеудің</a:t>
            </a:r>
            <a:r>
              <a:rPr lang="ru-RU" sz="3600" dirty="0"/>
              <a:t> </a:t>
            </a:r>
            <a:r>
              <a:rPr lang="ru-RU" sz="3600" dirty="0" err="1"/>
              <a:t>нормативтік</a:t>
            </a:r>
            <a:r>
              <a:rPr lang="ru-RU" sz="3600" dirty="0"/>
              <a:t> – </a:t>
            </a:r>
            <a:r>
              <a:rPr lang="ru-RU" sz="3600" dirty="0" err="1"/>
              <a:t>құқықтық</a:t>
            </a:r>
            <a:r>
              <a:rPr lang="ru-RU" sz="3600" dirty="0"/>
              <a:t> </a:t>
            </a:r>
            <a:r>
              <a:rPr lang="ru-RU" sz="3600" dirty="0" err="1"/>
              <a:t>базасы</a:t>
            </a:r>
            <a:r>
              <a:rPr lang="ru-RU" sz="3600" dirty="0"/>
              <a:t> </a:t>
            </a:r>
            <a:r>
              <a:rPr lang="ru-RU" sz="3600" dirty="0" err="1"/>
              <a:t>келесілерді</a:t>
            </a:r>
            <a:r>
              <a:rPr lang="ru-RU" sz="3600" dirty="0"/>
              <a:t> </a:t>
            </a:r>
            <a:r>
              <a:rPr lang="ru-RU" sz="3600" dirty="0" err="1"/>
              <a:t>қамтиды</a:t>
            </a:r>
            <a:r>
              <a:rPr lang="ru-RU" sz="36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1</a:t>
            </a:r>
            <a:r>
              <a:rPr lang="ru-RU" b="1" dirty="0"/>
              <a:t>) </a:t>
            </a:r>
            <a:r>
              <a:rPr lang="ru-RU" b="1" dirty="0" err="1"/>
              <a:t>Азаматтық</a:t>
            </a:r>
            <a:r>
              <a:rPr lang="ru-RU" b="1" dirty="0"/>
              <a:t> – </a:t>
            </a:r>
            <a:r>
              <a:rPr lang="ru-RU" b="1" dirty="0" err="1"/>
              <a:t>құқықтық</a:t>
            </a:r>
            <a:r>
              <a:rPr lang="ru-RU" b="1" dirty="0"/>
              <a:t> </a:t>
            </a:r>
            <a:r>
              <a:rPr lang="ru-RU" b="1" dirty="0" err="1"/>
              <a:t>реттеу</a:t>
            </a:r>
            <a:r>
              <a:rPr lang="ru-RU" b="1" dirty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ҚР </a:t>
            </a:r>
            <a:r>
              <a:rPr lang="ru-RU" dirty="0" err="1"/>
              <a:t>Азаматтық</a:t>
            </a:r>
            <a:r>
              <a:rPr lang="ru-RU" dirty="0"/>
              <a:t> </a:t>
            </a:r>
            <a:r>
              <a:rPr lang="ru-RU" dirty="0" err="1" smtClean="0"/>
              <a:t>кодексі</a:t>
            </a:r>
            <a:r>
              <a:rPr lang="ru-RU" dirty="0"/>
              <a:t>.</a:t>
            </a:r>
          </a:p>
          <a:p>
            <a:r>
              <a:rPr lang="ru-RU" dirty="0" smtClean="0"/>
              <a:t>ҚР </a:t>
            </a:r>
            <a:r>
              <a:rPr lang="ru-RU" dirty="0"/>
              <a:t>« </a:t>
            </a:r>
            <a:r>
              <a:rPr lang="ru-RU" dirty="0" err="1"/>
              <a:t>Қаржылық</a:t>
            </a:r>
            <a:r>
              <a:rPr lang="ru-RU" dirty="0"/>
              <a:t> лизинг </a:t>
            </a:r>
            <a:r>
              <a:rPr lang="ru-RU" dirty="0" err="1"/>
              <a:t>туралы</a:t>
            </a:r>
            <a:r>
              <a:rPr lang="ru-RU" dirty="0"/>
              <a:t>» </a:t>
            </a:r>
            <a:r>
              <a:rPr lang="ru-RU" dirty="0" err="1"/>
              <a:t>заңы</a:t>
            </a:r>
            <a:r>
              <a:rPr lang="ru-RU" dirty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ҚР «ҚР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лизингі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заңына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мен </a:t>
            </a:r>
            <a:r>
              <a:rPr lang="ru-RU" dirty="0" err="1"/>
              <a:t>толықтырулар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» </a:t>
            </a:r>
            <a:r>
              <a:rPr lang="ru-RU" dirty="0" err="1"/>
              <a:t>заңы</a:t>
            </a:r>
            <a:r>
              <a:rPr lang="ru-RU" dirty="0"/>
              <a:t>.</a:t>
            </a:r>
          </a:p>
          <a:p>
            <a:r>
              <a:rPr lang="ru-RU" b="1" dirty="0"/>
              <a:t>2) </a:t>
            </a:r>
            <a:r>
              <a:rPr lang="ru-RU" b="1" dirty="0" err="1"/>
              <a:t>Салықтық</a:t>
            </a:r>
            <a:r>
              <a:rPr lang="ru-RU" b="1" dirty="0"/>
              <a:t> </a:t>
            </a:r>
            <a:r>
              <a:rPr lang="ru-RU" b="1" dirty="0" err="1"/>
              <a:t>реттеу</a:t>
            </a:r>
            <a:r>
              <a:rPr lang="ru-RU" b="1" dirty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ҚР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</a:t>
            </a:r>
            <a:r>
              <a:rPr lang="ru-RU" dirty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ҚР </a:t>
            </a:r>
            <a:r>
              <a:rPr lang="ru-RU" dirty="0" err="1"/>
              <a:t>Үкіметінің</a:t>
            </a:r>
            <a:r>
              <a:rPr lang="ru-RU" dirty="0"/>
              <a:t> « Лизинг </a:t>
            </a:r>
            <a:r>
              <a:rPr lang="ru-RU" dirty="0" err="1"/>
              <a:t>беруші</a:t>
            </a:r>
            <a:r>
              <a:rPr lang="ru-RU" dirty="0"/>
              <a:t> мен </a:t>
            </a:r>
            <a:r>
              <a:rPr lang="ru-RU" dirty="0" err="1"/>
              <a:t>шет</a:t>
            </a:r>
            <a:r>
              <a:rPr lang="ru-RU" dirty="0"/>
              <a:t> </a:t>
            </a:r>
            <a:r>
              <a:rPr lang="ru-RU" dirty="0" err="1"/>
              <a:t>елден</a:t>
            </a:r>
            <a:r>
              <a:rPr lang="ru-RU" dirty="0"/>
              <a:t> </a:t>
            </a:r>
            <a:r>
              <a:rPr lang="ru-RU" dirty="0" err="1"/>
              <a:t>әкелінетін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импортталатын</a:t>
            </a:r>
            <a:r>
              <a:rPr lang="ru-RU" dirty="0"/>
              <a:t> </a:t>
            </a:r>
            <a:r>
              <a:rPr lang="ru-RU" dirty="0" err="1"/>
              <a:t>құрал</a:t>
            </a:r>
            <a:r>
              <a:rPr lang="ru-RU" dirty="0"/>
              <a:t> </a:t>
            </a:r>
            <a:r>
              <a:rPr lang="ru-RU" dirty="0" err="1"/>
              <a:t>жабдықтың</a:t>
            </a:r>
            <a:r>
              <a:rPr lang="ru-RU" dirty="0"/>
              <a:t> (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лизингке</a:t>
            </a:r>
            <a:r>
              <a:rPr lang="ru-RU" dirty="0"/>
              <a:t> беру </a:t>
            </a:r>
            <a:r>
              <a:rPr lang="ru-RU" dirty="0" err="1"/>
              <a:t>мақсатында</a:t>
            </a:r>
            <a:r>
              <a:rPr lang="ru-RU" dirty="0"/>
              <a:t>)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құралдарды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салығынан</a:t>
            </a:r>
            <a:r>
              <a:rPr lang="ru-RU" dirty="0"/>
              <a:t> </a:t>
            </a:r>
            <a:r>
              <a:rPr lang="ru-RU" dirty="0" err="1"/>
              <a:t>босатылатындардың</a:t>
            </a:r>
            <a:r>
              <a:rPr lang="ru-RU" dirty="0"/>
              <a:t> </a:t>
            </a:r>
            <a:r>
              <a:rPr lang="ru-RU" dirty="0" err="1"/>
              <a:t>тізімін</a:t>
            </a:r>
            <a:r>
              <a:rPr lang="ru-RU" dirty="0"/>
              <a:t> </a:t>
            </a:r>
            <a:r>
              <a:rPr lang="ru-RU" dirty="0" err="1"/>
              <a:t>бекіту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қаулысы</a:t>
            </a:r>
            <a:r>
              <a:rPr lang="ru-RU" dirty="0"/>
              <a:t>.</a:t>
            </a:r>
          </a:p>
          <a:p>
            <a:r>
              <a:rPr lang="ru-RU" b="1" dirty="0"/>
              <a:t>3) </a:t>
            </a:r>
            <a:r>
              <a:rPr lang="ru-RU" b="1" dirty="0" err="1"/>
              <a:t>Кедендік</a:t>
            </a:r>
            <a:r>
              <a:rPr lang="ru-RU" b="1" dirty="0"/>
              <a:t> </a:t>
            </a:r>
            <a:r>
              <a:rPr lang="ru-RU" b="1" dirty="0" err="1"/>
              <a:t>реттеу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970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Қазақстандағы</a:t>
            </a:r>
            <a:r>
              <a:rPr lang="ru-RU" dirty="0"/>
              <a:t> </a:t>
            </a:r>
            <a:r>
              <a:rPr lang="ru-RU" dirty="0" err="1"/>
              <a:t>лизингтік</a:t>
            </a:r>
            <a:r>
              <a:rPr lang="ru-RU" dirty="0"/>
              <a:t> </a:t>
            </a:r>
            <a:r>
              <a:rPr lang="ru-RU" dirty="0" err="1"/>
              <a:t>операцияларға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«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бюджетке</a:t>
            </a:r>
            <a:r>
              <a:rPr lang="ru-RU" dirty="0"/>
              <a:t> </a:t>
            </a:r>
            <a:r>
              <a:rPr lang="ru-RU" dirty="0" err="1"/>
              <a:t>төленетін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міндетті</a:t>
            </a:r>
            <a:r>
              <a:rPr lang="ru-RU" dirty="0"/>
              <a:t> </a:t>
            </a:r>
            <a:r>
              <a:rPr lang="ru-RU" dirty="0" err="1"/>
              <a:t>төлемдер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»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кодексінен</a:t>
            </a:r>
            <a:r>
              <a:rPr lang="ru-RU" dirty="0"/>
              <a:t> (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</a:t>
            </a:r>
            <a:r>
              <a:rPr lang="ru-RU" dirty="0"/>
              <a:t>) (</a:t>
            </a:r>
            <a:r>
              <a:rPr lang="ru-RU" dirty="0" err="1"/>
              <a:t>бұдан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-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нормативтік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актілерден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заңнамасымен</a:t>
            </a:r>
            <a:r>
              <a:rPr lang="ru-RU" dirty="0"/>
              <a:t> </a:t>
            </a:r>
            <a:r>
              <a:rPr lang="ru-RU" dirty="0" err="1"/>
              <a:t>реттелмеген</a:t>
            </a:r>
            <a:r>
              <a:rPr lang="ru-RU" dirty="0"/>
              <a:t>, </a:t>
            </a:r>
            <a:r>
              <a:rPr lang="ru-RU" dirty="0" err="1"/>
              <a:t>қабылдау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кодексінде</a:t>
            </a:r>
            <a:r>
              <a:rPr lang="ru-RU" dirty="0"/>
              <a:t> </a:t>
            </a:r>
            <a:r>
              <a:rPr lang="ru-RU" dirty="0" err="1"/>
              <a:t>көзделген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3809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</TotalTime>
  <Words>1229</Words>
  <Application>Microsoft Office PowerPoint</Application>
  <PresentationFormat>Экран (4:3)</PresentationFormat>
  <Paragraphs>76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6-дәріс Лизинг ұйымдарына салық салу ерекшеліктері</vt:lpstr>
      <vt:lpstr>Презентация PowerPoint</vt:lpstr>
      <vt:lpstr>Презентация PowerPoint</vt:lpstr>
      <vt:lpstr>Лизингтiң нысандары: </vt:lpstr>
      <vt:lpstr>Презентация PowerPoint</vt:lpstr>
      <vt:lpstr>Презентация PowerPoint</vt:lpstr>
      <vt:lpstr>Презентация PowerPoint</vt:lpstr>
      <vt:lpstr>ҚР лизингтік қатынастарды реттеудің нормативтік – құқықтық базасы келесілерді қамтиды: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6-дәріс Лизинг ұйымдарына салық салу ерекшеліктері</dc:title>
  <dc:creator>admin</dc:creator>
  <cp:lastModifiedBy>admin</cp:lastModifiedBy>
  <cp:revision>22</cp:revision>
  <dcterms:created xsi:type="dcterms:W3CDTF">2021-10-04T16:14:31Z</dcterms:created>
  <dcterms:modified xsi:type="dcterms:W3CDTF">2021-10-07T10:50:28Z</dcterms:modified>
</cp:coreProperties>
</file>